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6" r:id="rId2"/>
    <p:sldId id="267" r:id="rId3"/>
    <p:sldId id="268" r:id="rId4"/>
    <p:sldId id="269" r:id="rId5"/>
    <p:sldId id="270" r:id="rId6"/>
    <p:sldId id="271" r:id="rId7"/>
    <p:sldId id="272" r:id="rId8"/>
    <p:sldId id="273" r:id="rId9"/>
    <p:sldId id="274" r:id="rId10"/>
    <p:sldId id="275" r:id="rId11"/>
    <p:sldId id="276" r:id="rId12"/>
    <p:sldId id="277" r:id="rId13"/>
    <p:sldId id="278" r:id="rId14"/>
    <p:sldId id="279" r:id="rId15"/>
    <p:sldId id="280" r:id="rId16"/>
    <p:sldId id="281" r:id="rId17"/>
    <p:sldId id="282" r:id="rId18"/>
    <p:sldId id="306" r:id="rId19"/>
    <p:sldId id="307" r:id="rId20"/>
    <p:sldId id="283" r:id="rId21"/>
    <p:sldId id="285" r:id="rId22"/>
    <p:sldId id="286" r:id="rId23"/>
    <p:sldId id="308"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0" d="100"/>
          <a:sy n="70" d="100"/>
        </p:scale>
        <p:origin x="53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10/11/2017</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10/11/2017</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10/11/2017</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9C75F4-50D8-4892-A2E4-B417D2FADD41}"/>
              </a:ext>
            </a:extLst>
          </p:cNvPr>
          <p:cNvSpPr>
            <a:spLocks noGrp="1"/>
          </p:cNvSpPr>
          <p:nvPr>
            <p:ph type="ctrTitle"/>
          </p:nvPr>
        </p:nvSpPr>
        <p:spPr/>
        <p:txBody>
          <a:bodyPr/>
          <a:lstStyle/>
          <a:p>
            <a:r>
              <a:rPr lang="en-IN" dirty="0" smtClean="0">
                <a:solidFill>
                  <a:schemeClr val="accent1"/>
                </a:solidFill>
              </a:rPr>
              <a:t>GoogleNet</a:t>
            </a:r>
            <a:endParaRPr lang="en-IN" dirty="0">
              <a:solidFill>
                <a:schemeClr val="accent1"/>
              </a:solidFill>
            </a:endParaRPr>
          </a:p>
        </p:txBody>
      </p:sp>
      <p:sp>
        <p:nvSpPr>
          <p:cNvPr id="3" name="Subtitle 2">
            <a:extLst>
              <a:ext uri="{FF2B5EF4-FFF2-40B4-BE49-F238E27FC236}">
                <a16:creationId xmlns="" xmlns:a16="http://schemas.microsoft.com/office/drawing/2014/main" id="{BC8F5A8E-75D2-4F5C-99DB-A0FDA3AA3627}"/>
              </a:ext>
            </a:extLst>
          </p:cNvPr>
          <p:cNvSpPr>
            <a:spLocks noGrp="1"/>
          </p:cNvSpPr>
          <p:nvPr>
            <p:ph type="subTitle" idx="1"/>
          </p:nvPr>
        </p:nvSpPr>
        <p:spPr>
          <a:xfrm>
            <a:off x="7712156" y="3741516"/>
            <a:ext cx="3480100" cy="1168812"/>
          </a:xfrm>
        </p:spPr>
        <p:txBody>
          <a:bodyPr/>
          <a:lstStyle/>
          <a:p>
            <a:r>
              <a:rPr lang="en-IN" dirty="0" smtClean="0">
                <a:solidFill>
                  <a:schemeClr val="accent1"/>
                </a:solidFill>
              </a:rPr>
              <a:t>Krishna Saka</a:t>
            </a:r>
          </a:p>
          <a:p>
            <a:r>
              <a:rPr lang="en-IN" dirty="0" smtClean="0">
                <a:solidFill>
                  <a:schemeClr val="accent1"/>
                </a:solidFill>
              </a:rPr>
              <a:t>Lavanya Mengaraboina</a:t>
            </a:r>
            <a:endParaRPr lang="en-IN" dirty="0">
              <a:solidFill>
                <a:schemeClr val="accent1"/>
              </a:solidFill>
            </a:endParaRPr>
          </a:p>
        </p:txBody>
      </p:sp>
    </p:spTree>
    <p:extLst>
      <p:ext uri="{BB962C8B-B14F-4D97-AF65-F5344CB8AC3E}">
        <p14:creationId xmlns:p14="http://schemas.microsoft.com/office/powerpoint/2010/main" val="33231932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6BE7981-99B3-4AA7-8EB5-5C2104797E90}"/>
              </a:ext>
            </a:extLst>
          </p:cNvPr>
          <p:cNvPicPr>
            <a:picLocks noChangeAspect="1"/>
          </p:cNvPicPr>
          <p:nvPr/>
        </p:nvPicPr>
        <p:blipFill>
          <a:blip r:embed="rId2"/>
          <a:stretch>
            <a:fillRect/>
          </a:stretch>
        </p:blipFill>
        <p:spPr>
          <a:xfrm>
            <a:off x="6055612" y="298488"/>
            <a:ext cx="5976731" cy="6261968"/>
          </a:xfrm>
          <a:prstGeom prst="rect">
            <a:avLst/>
          </a:prstGeom>
        </p:spPr>
      </p:pic>
      <p:pic>
        <p:nvPicPr>
          <p:cNvPr id="5" name="Picture 4">
            <a:extLst>
              <a:ext uri="{FF2B5EF4-FFF2-40B4-BE49-F238E27FC236}">
                <a16:creationId xmlns="" xmlns:a16="http://schemas.microsoft.com/office/drawing/2014/main" id="{7DB4DC5C-5105-4E53-9BCE-825F57385383}"/>
              </a:ext>
            </a:extLst>
          </p:cNvPr>
          <p:cNvPicPr>
            <a:picLocks noChangeAspect="1"/>
          </p:cNvPicPr>
          <p:nvPr/>
        </p:nvPicPr>
        <p:blipFill>
          <a:blip r:embed="rId3"/>
          <a:stretch>
            <a:fillRect/>
          </a:stretch>
        </p:blipFill>
        <p:spPr>
          <a:xfrm>
            <a:off x="343867" y="225287"/>
            <a:ext cx="5376655" cy="6335169"/>
          </a:xfrm>
          <a:prstGeom prst="rect">
            <a:avLst/>
          </a:prstGeom>
        </p:spPr>
      </p:pic>
    </p:spTree>
    <p:extLst>
      <p:ext uri="{BB962C8B-B14F-4D97-AF65-F5344CB8AC3E}">
        <p14:creationId xmlns:p14="http://schemas.microsoft.com/office/powerpoint/2010/main" val="3338830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860D70A7-842E-4065-BFDA-94E2C7FE81CA}"/>
              </a:ext>
            </a:extLst>
          </p:cNvPr>
          <p:cNvPicPr>
            <a:picLocks noChangeAspect="1"/>
          </p:cNvPicPr>
          <p:nvPr/>
        </p:nvPicPr>
        <p:blipFill>
          <a:blip r:embed="rId2"/>
          <a:stretch>
            <a:fillRect/>
          </a:stretch>
        </p:blipFill>
        <p:spPr>
          <a:xfrm>
            <a:off x="490329" y="834888"/>
            <a:ext cx="10972802" cy="5754598"/>
          </a:xfrm>
          <a:prstGeom prst="rect">
            <a:avLst/>
          </a:prstGeom>
        </p:spPr>
      </p:pic>
      <p:sp>
        <p:nvSpPr>
          <p:cNvPr id="3" name="TextBox 2">
            <a:extLst>
              <a:ext uri="{FF2B5EF4-FFF2-40B4-BE49-F238E27FC236}">
                <a16:creationId xmlns="" xmlns:a16="http://schemas.microsoft.com/office/drawing/2014/main" id="{35DA3047-050C-41CB-8188-BE815441ACF4}"/>
              </a:ext>
            </a:extLst>
          </p:cNvPr>
          <p:cNvSpPr txBox="1"/>
          <p:nvPr/>
        </p:nvSpPr>
        <p:spPr>
          <a:xfrm>
            <a:off x="490329" y="318052"/>
            <a:ext cx="8547653" cy="369332"/>
          </a:xfrm>
          <a:prstGeom prst="rect">
            <a:avLst/>
          </a:prstGeom>
          <a:noFill/>
        </p:spPr>
        <p:txBody>
          <a:bodyPr wrap="square" rtlCol="0">
            <a:spAutoFit/>
          </a:bodyPr>
          <a:lstStyle/>
          <a:p>
            <a:r>
              <a:rPr lang="en-IN" dirty="0"/>
              <a:t>Evolution of Neural Network Architecture:</a:t>
            </a:r>
          </a:p>
        </p:txBody>
      </p:sp>
    </p:spTree>
    <p:extLst>
      <p:ext uri="{BB962C8B-B14F-4D97-AF65-F5344CB8AC3E}">
        <p14:creationId xmlns:p14="http://schemas.microsoft.com/office/powerpoint/2010/main" val="10802991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A3003EB5-3DF4-4AFB-8610-A55C8685FAB6}"/>
              </a:ext>
            </a:extLst>
          </p:cNvPr>
          <p:cNvSpPr txBox="1"/>
          <p:nvPr/>
        </p:nvSpPr>
        <p:spPr>
          <a:xfrm>
            <a:off x="130630" y="174171"/>
            <a:ext cx="11596914" cy="2031325"/>
          </a:xfrm>
          <a:prstGeom prst="rect">
            <a:avLst/>
          </a:prstGeom>
          <a:noFill/>
        </p:spPr>
        <p:txBody>
          <a:bodyPr wrap="square" rtlCol="0">
            <a:spAutoFit/>
          </a:bodyPr>
          <a:lstStyle/>
          <a:p>
            <a:r>
              <a:rPr lang="en-US" dirty="0"/>
              <a:t>How the Image will be processed by a computer?</a:t>
            </a:r>
          </a:p>
          <a:p>
            <a:endParaRPr lang="en-US" dirty="0"/>
          </a:p>
          <a:p>
            <a:r>
              <a:rPr lang="en-US" dirty="0"/>
              <a:t>The computer process  the images after went through different layers and many stages:</a:t>
            </a:r>
          </a:p>
          <a:p>
            <a:endParaRPr lang="en-US" dirty="0"/>
          </a:p>
          <a:p>
            <a:r>
              <a:rPr lang="en-US" b="1" u="sng" dirty="0"/>
              <a:t>Step1: CONVOLUTION</a:t>
            </a:r>
          </a:p>
          <a:p>
            <a:endParaRPr lang="en-US" dirty="0"/>
          </a:p>
          <a:p>
            <a:endParaRPr lang="en-IN" dirty="0"/>
          </a:p>
        </p:txBody>
      </p:sp>
      <p:sp>
        <p:nvSpPr>
          <p:cNvPr id="5" name="TextBox 4">
            <a:extLst>
              <a:ext uri="{FF2B5EF4-FFF2-40B4-BE49-F238E27FC236}">
                <a16:creationId xmlns="" xmlns:a16="http://schemas.microsoft.com/office/drawing/2014/main" id="{FFE9AC47-55B9-4300-8B9A-2BBCC321D0A3}"/>
              </a:ext>
            </a:extLst>
          </p:cNvPr>
          <p:cNvSpPr txBox="1"/>
          <p:nvPr/>
        </p:nvSpPr>
        <p:spPr>
          <a:xfrm>
            <a:off x="130631" y="1669143"/>
            <a:ext cx="5370284" cy="4801314"/>
          </a:xfrm>
          <a:prstGeom prst="rect">
            <a:avLst/>
          </a:prstGeom>
          <a:noFill/>
        </p:spPr>
        <p:txBody>
          <a:bodyPr wrap="square" rtlCol="0">
            <a:spAutoFit/>
          </a:bodyPr>
          <a:lstStyle/>
          <a:p>
            <a:pPr marL="285750" indent="-285750">
              <a:buFont typeface="Wingdings" panose="05000000000000000000" pitchFamily="2" charset="2"/>
              <a:buChar char="Ø"/>
            </a:pPr>
            <a:r>
              <a:rPr lang="en-IN" dirty="0"/>
              <a:t>The first layers that receive an input signal are called convolution filters. </a:t>
            </a:r>
          </a:p>
          <a:p>
            <a:endParaRPr lang="en-IN" dirty="0"/>
          </a:p>
          <a:p>
            <a:pPr marL="285750" indent="-285750">
              <a:buFont typeface="Wingdings" panose="05000000000000000000" pitchFamily="2" charset="2"/>
              <a:buChar char="Ø"/>
            </a:pPr>
            <a:r>
              <a:rPr lang="en-IN" dirty="0"/>
              <a:t>Convolution is a process where the network tries to label the input signal by referring to what it has learned in the past.</a:t>
            </a:r>
          </a:p>
          <a:p>
            <a:endParaRPr lang="en-IN" dirty="0"/>
          </a:p>
          <a:p>
            <a:pPr marL="285750" indent="-285750">
              <a:buFont typeface="Wingdings" panose="05000000000000000000" pitchFamily="2" charset="2"/>
              <a:buChar char="Ø"/>
            </a:pPr>
            <a:r>
              <a:rPr lang="en-IN" dirty="0"/>
              <a:t>If the input signal looks like previous cat images it has seen before, the “cat” reference signal will be mixed into, or convolved with, the input signal.</a:t>
            </a:r>
          </a:p>
          <a:p>
            <a:endParaRPr lang="en-IN" dirty="0"/>
          </a:p>
          <a:p>
            <a:pPr marL="285750" indent="-285750">
              <a:buFont typeface="Wingdings" panose="05000000000000000000" pitchFamily="2" charset="2"/>
              <a:buChar char="Ø"/>
            </a:pPr>
            <a:r>
              <a:rPr lang="en-IN" dirty="0"/>
              <a:t>Convolution has the nice property of being </a:t>
            </a:r>
            <a:r>
              <a:rPr lang="en-IN" b="1" dirty="0"/>
              <a:t>translational invariant</a:t>
            </a:r>
            <a:r>
              <a:rPr lang="en-IN" dirty="0"/>
              <a:t>. </a:t>
            </a:r>
          </a:p>
          <a:p>
            <a:r>
              <a:rPr lang="en-IN" dirty="0"/>
              <a:t>        Hence, a cat could be sitting in different positions, and the CNN algorithm would still  be able to recognize it.</a:t>
            </a:r>
          </a:p>
          <a:p>
            <a:endParaRPr lang="en-IN" dirty="0"/>
          </a:p>
        </p:txBody>
      </p:sp>
      <p:pic>
        <p:nvPicPr>
          <p:cNvPr id="6" name="Picture 5">
            <a:extLst>
              <a:ext uri="{FF2B5EF4-FFF2-40B4-BE49-F238E27FC236}">
                <a16:creationId xmlns="" xmlns:a16="http://schemas.microsoft.com/office/drawing/2014/main" id="{EAF21573-AE18-42C0-8C52-550CFD510C48}"/>
              </a:ext>
            </a:extLst>
          </p:cNvPr>
          <p:cNvPicPr>
            <a:picLocks noChangeAspect="1"/>
          </p:cNvPicPr>
          <p:nvPr/>
        </p:nvPicPr>
        <p:blipFill>
          <a:blip r:embed="rId2"/>
          <a:stretch>
            <a:fillRect/>
          </a:stretch>
        </p:blipFill>
        <p:spPr>
          <a:xfrm>
            <a:off x="5500915" y="1146629"/>
            <a:ext cx="6608763" cy="5323828"/>
          </a:xfrm>
          <a:prstGeom prst="rect">
            <a:avLst/>
          </a:prstGeom>
        </p:spPr>
      </p:pic>
    </p:spTree>
    <p:extLst>
      <p:ext uri="{BB962C8B-B14F-4D97-AF65-F5344CB8AC3E}">
        <p14:creationId xmlns:p14="http://schemas.microsoft.com/office/powerpoint/2010/main" val="17446333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D79A480-C0A2-46D8-A07E-E05B20931E9A}"/>
              </a:ext>
            </a:extLst>
          </p:cNvPr>
          <p:cNvSpPr txBox="1"/>
          <p:nvPr/>
        </p:nvSpPr>
        <p:spPr>
          <a:xfrm>
            <a:off x="130629" y="261257"/>
            <a:ext cx="5395528" cy="5632311"/>
          </a:xfrm>
          <a:prstGeom prst="rect">
            <a:avLst/>
          </a:prstGeom>
          <a:noFill/>
        </p:spPr>
        <p:txBody>
          <a:bodyPr wrap="square" rtlCol="0">
            <a:spAutoFit/>
          </a:bodyPr>
          <a:lstStyle/>
          <a:p>
            <a:r>
              <a:rPr lang="en-IN" b="1" dirty="0"/>
              <a:t>Step 2: Subsampling/Pooling:</a:t>
            </a:r>
          </a:p>
          <a:p>
            <a:endParaRPr lang="en-IN" b="1" dirty="0"/>
          </a:p>
          <a:p>
            <a:pPr marL="285750" indent="-285750">
              <a:buFont typeface="Wingdings" panose="05000000000000000000" pitchFamily="2" charset="2"/>
              <a:buChar char="Ø"/>
            </a:pPr>
            <a:r>
              <a:rPr lang="en-IN" dirty="0"/>
              <a:t>Inputs from the convolution layer can be “smoothened” to reduce the sensitivity of the filters to noise and variations.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This smoothing process is called </a:t>
            </a:r>
            <a:r>
              <a:rPr lang="en-IN" b="1" dirty="0"/>
              <a:t>subsampling</a:t>
            </a:r>
            <a:r>
              <a:rPr lang="en-IN" dirty="0"/>
              <a:t>, and can be achieved by taking averages or taking the maximum over a sample of the signal.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This layer reduce the spatial size of the representation to reduce the amount of features and the computational complexity of the network.</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The more commonly used pooling layer is the</a:t>
            </a:r>
            <a:r>
              <a:rPr lang="en-IN" b="1" dirty="0"/>
              <a:t> MAXPOOL </a:t>
            </a:r>
            <a:r>
              <a:rPr lang="en-IN" dirty="0"/>
              <a:t>layer, with is provided by all deep learning libraries.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This layer is used to shrink the image stack.</a:t>
            </a:r>
          </a:p>
          <a:p>
            <a:endParaRPr lang="en-IN" dirty="0"/>
          </a:p>
        </p:txBody>
      </p:sp>
      <p:pic>
        <p:nvPicPr>
          <p:cNvPr id="4" name="Picture 3">
            <a:extLst>
              <a:ext uri="{FF2B5EF4-FFF2-40B4-BE49-F238E27FC236}">
                <a16:creationId xmlns="" xmlns:a16="http://schemas.microsoft.com/office/drawing/2014/main" id="{005C3496-B9AB-4B13-BBDB-6F30E0A4B2EA}"/>
              </a:ext>
            </a:extLst>
          </p:cNvPr>
          <p:cNvPicPr>
            <a:picLocks noChangeAspect="1"/>
          </p:cNvPicPr>
          <p:nvPr/>
        </p:nvPicPr>
        <p:blipFill>
          <a:blip r:embed="rId2"/>
          <a:stretch>
            <a:fillRect/>
          </a:stretch>
        </p:blipFill>
        <p:spPr>
          <a:xfrm>
            <a:off x="5526157" y="754743"/>
            <a:ext cx="6419100" cy="4861826"/>
          </a:xfrm>
          <a:prstGeom prst="rect">
            <a:avLst/>
          </a:prstGeom>
        </p:spPr>
      </p:pic>
    </p:spTree>
    <p:extLst>
      <p:ext uri="{BB962C8B-B14F-4D97-AF65-F5344CB8AC3E}">
        <p14:creationId xmlns:p14="http://schemas.microsoft.com/office/powerpoint/2010/main" val="1299001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E6668EBE-162C-4DC0-9814-3E2E183B55F4}"/>
              </a:ext>
            </a:extLst>
          </p:cNvPr>
          <p:cNvSpPr txBox="1"/>
          <p:nvPr/>
        </p:nvSpPr>
        <p:spPr>
          <a:xfrm>
            <a:off x="106017" y="377590"/>
            <a:ext cx="8348870" cy="369332"/>
          </a:xfrm>
          <a:prstGeom prst="rect">
            <a:avLst/>
          </a:prstGeom>
          <a:noFill/>
        </p:spPr>
        <p:txBody>
          <a:bodyPr wrap="square" rtlCol="0">
            <a:spAutoFit/>
          </a:bodyPr>
          <a:lstStyle/>
          <a:p>
            <a:r>
              <a:rPr lang="en-IN" b="1" dirty="0"/>
              <a:t>Step3:</a:t>
            </a:r>
            <a:r>
              <a:rPr lang="en-IN" dirty="0"/>
              <a:t> Rectified Linear units(</a:t>
            </a:r>
            <a:r>
              <a:rPr lang="en-IN" dirty="0" err="1"/>
              <a:t>ReLUs</a:t>
            </a:r>
            <a:r>
              <a:rPr lang="en-IN" dirty="0"/>
              <a:t>):</a:t>
            </a:r>
          </a:p>
        </p:txBody>
      </p:sp>
      <p:pic>
        <p:nvPicPr>
          <p:cNvPr id="3" name="Picture 2">
            <a:extLst>
              <a:ext uri="{FF2B5EF4-FFF2-40B4-BE49-F238E27FC236}">
                <a16:creationId xmlns="" xmlns:a16="http://schemas.microsoft.com/office/drawing/2014/main" id="{56AADA62-9E90-4965-8793-6AB32DDAFF3B}"/>
              </a:ext>
            </a:extLst>
          </p:cNvPr>
          <p:cNvPicPr>
            <a:picLocks noChangeAspect="1"/>
          </p:cNvPicPr>
          <p:nvPr/>
        </p:nvPicPr>
        <p:blipFill>
          <a:blip r:embed="rId2"/>
          <a:stretch>
            <a:fillRect/>
          </a:stretch>
        </p:blipFill>
        <p:spPr>
          <a:xfrm>
            <a:off x="4127222" y="238540"/>
            <a:ext cx="7600951" cy="3061252"/>
          </a:xfrm>
          <a:prstGeom prst="rect">
            <a:avLst/>
          </a:prstGeom>
        </p:spPr>
      </p:pic>
      <p:sp>
        <p:nvSpPr>
          <p:cNvPr id="4" name="TextBox 3">
            <a:extLst>
              <a:ext uri="{FF2B5EF4-FFF2-40B4-BE49-F238E27FC236}">
                <a16:creationId xmlns="" xmlns:a16="http://schemas.microsoft.com/office/drawing/2014/main" id="{4EABC95C-E874-49B9-9A7C-267C6EF31FB9}"/>
              </a:ext>
            </a:extLst>
          </p:cNvPr>
          <p:cNvSpPr txBox="1"/>
          <p:nvPr/>
        </p:nvSpPr>
        <p:spPr>
          <a:xfrm>
            <a:off x="106017" y="746922"/>
            <a:ext cx="4280454" cy="1754326"/>
          </a:xfrm>
          <a:prstGeom prst="rect">
            <a:avLst/>
          </a:prstGeom>
          <a:noFill/>
        </p:spPr>
        <p:txBody>
          <a:bodyPr wrap="square" rtlCol="0">
            <a:spAutoFit/>
          </a:bodyPr>
          <a:lstStyle/>
          <a:p>
            <a:pPr marL="285750" indent="-285750">
              <a:buFont typeface="Wingdings" panose="05000000000000000000" pitchFamily="2" charset="2"/>
              <a:buChar char="Ø"/>
            </a:pPr>
            <a:r>
              <a:rPr lang="en-IN" dirty="0"/>
              <a:t>This layer converts  all the negative values in the Matrix will be converted into the zero.</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A stack of images will become the stack of images with no negative values.</a:t>
            </a:r>
          </a:p>
        </p:txBody>
      </p:sp>
      <p:pic>
        <p:nvPicPr>
          <p:cNvPr id="5" name="Picture 4">
            <a:extLst>
              <a:ext uri="{FF2B5EF4-FFF2-40B4-BE49-F238E27FC236}">
                <a16:creationId xmlns="" xmlns:a16="http://schemas.microsoft.com/office/drawing/2014/main" id="{3F0F67CD-644B-4154-8383-22015D8ACD42}"/>
              </a:ext>
            </a:extLst>
          </p:cNvPr>
          <p:cNvPicPr>
            <a:picLocks noChangeAspect="1"/>
          </p:cNvPicPr>
          <p:nvPr/>
        </p:nvPicPr>
        <p:blipFill>
          <a:blip r:embed="rId3"/>
          <a:stretch>
            <a:fillRect/>
          </a:stretch>
        </p:blipFill>
        <p:spPr>
          <a:xfrm>
            <a:off x="106017" y="3438842"/>
            <a:ext cx="8943975" cy="3219450"/>
          </a:xfrm>
          <a:prstGeom prst="rect">
            <a:avLst/>
          </a:prstGeom>
        </p:spPr>
      </p:pic>
      <p:sp>
        <p:nvSpPr>
          <p:cNvPr id="7" name="TextBox 6">
            <a:extLst>
              <a:ext uri="{FF2B5EF4-FFF2-40B4-BE49-F238E27FC236}">
                <a16:creationId xmlns="" xmlns:a16="http://schemas.microsoft.com/office/drawing/2014/main" id="{4CC6FD51-FE8A-485D-90A4-D4F83C7607B9}"/>
              </a:ext>
            </a:extLst>
          </p:cNvPr>
          <p:cNvSpPr txBox="1"/>
          <p:nvPr/>
        </p:nvSpPr>
        <p:spPr>
          <a:xfrm>
            <a:off x="9183757" y="3578088"/>
            <a:ext cx="2875721" cy="2308324"/>
          </a:xfrm>
          <a:prstGeom prst="rect">
            <a:avLst/>
          </a:prstGeom>
          <a:noFill/>
        </p:spPr>
        <p:txBody>
          <a:bodyPr wrap="square" rtlCol="0">
            <a:spAutoFit/>
          </a:bodyPr>
          <a:lstStyle/>
          <a:p>
            <a:r>
              <a:rPr lang="en-IN" dirty="0"/>
              <a:t>These Output matrices shown, are after completion of first layer. The same matrices will be given to the next layer where this layer also will go through all the phases/steps for further reduction in image size.</a:t>
            </a:r>
          </a:p>
        </p:txBody>
      </p:sp>
    </p:spTree>
    <p:extLst>
      <p:ext uri="{BB962C8B-B14F-4D97-AF65-F5344CB8AC3E}">
        <p14:creationId xmlns:p14="http://schemas.microsoft.com/office/powerpoint/2010/main" val="49593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B94902D-1495-4D60-8C76-3CFBFEC1FF1E}"/>
              </a:ext>
            </a:extLst>
          </p:cNvPr>
          <p:cNvSpPr txBox="1"/>
          <p:nvPr/>
        </p:nvSpPr>
        <p:spPr>
          <a:xfrm>
            <a:off x="410817" y="265043"/>
            <a:ext cx="5287617" cy="400110"/>
          </a:xfrm>
          <a:prstGeom prst="rect">
            <a:avLst/>
          </a:prstGeom>
          <a:noFill/>
        </p:spPr>
        <p:txBody>
          <a:bodyPr wrap="square" rtlCol="0">
            <a:spAutoFit/>
          </a:bodyPr>
          <a:lstStyle/>
          <a:p>
            <a:r>
              <a:rPr lang="en-IN" sz="2000" b="1" dirty="0"/>
              <a:t>Activation Layer:</a:t>
            </a:r>
          </a:p>
        </p:txBody>
      </p:sp>
      <p:sp>
        <p:nvSpPr>
          <p:cNvPr id="4" name="TextBox 3">
            <a:extLst>
              <a:ext uri="{FF2B5EF4-FFF2-40B4-BE49-F238E27FC236}">
                <a16:creationId xmlns="" xmlns:a16="http://schemas.microsoft.com/office/drawing/2014/main" id="{8B446A66-B94B-413D-9BCE-500D0816389C}"/>
              </a:ext>
            </a:extLst>
          </p:cNvPr>
          <p:cNvSpPr txBox="1"/>
          <p:nvPr/>
        </p:nvSpPr>
        <p:spPr>
          <a:xfrm>
            <a:off x="251791" y="798203"/>
            <a:ext cx="11728174" cy="1200329"/>
          </a:xfrm>
          <a:prstGeom prst="rect">
            <a:avLst/>
          </a:prstGeom>
          <a:noFill/>
        </p:spPr>
        <p:txBody>
          <a:bodyPr wrap="square" rtlCol="0">
            <a:spAutoFit/>
          </a:bodyPr>
          <a:lstStyle/>
          <a:p>
            <a:pPr marL="285750" indent="-285750">
              <a:buFont typeface="Wingdings" panose="05000000000000000000" pitchFamily="2" charset="2"/>
              <a:buChar char="Ø"/>
            </a:pPr>
            <a:r>
              <a:rPr lang="en-IN" dirty="0"/>
              <a:t>The activation layer controls how the signal flows from one layer to the next, emulating how neurons are fired in our brain. </a:t>
            </a:r>
          </a:p>
          <a:p>
            <a:pPr marL="285750" indent="-285750">
              <a:buFont typeface="Wingdings" panose="05000000000000000000" pitchFamily="2" charset="2"/>
              <a:buChar char="Ø"/>
            </a:pPr>
            <a:r>
              <a:rPr lang="en-IN" dirty="0"/>
              <a:t> Output signals which are strongly associated with past references would activate more neurons, enabling signals to be propagated more efficiently for identification.</a:t>
            </a:r>
          </a:p>
        </p:txBody>
      </p:sp>
      <p:sp>
        <p:nvSpPr>
          <p:cNvPr id="5" name="TextBox 4">
            <a:extLst>
              <a:ext uri="{FF2B5EF4-FFF2-40B4-BE49-F238E27FC236}">
                <a16:creationId xmlns="" xmlns:a16="http://schemas.microsoft.com/office/drawing/2014/main" id="{E79A61F2-9D87-43FD-983F-48492282EC17}"/>
              </a:ext>
            </a:extLst>
          </p:cNvPr>
          <p:cNvSpPr txBox="1"/>
          <p:nvPr/>
        </p:nvSpPr>
        <p:spPr>
          <a:xfrm>
            <a:off x="251791" y="2398643"/>
            <a:ext cx="5751445" cy="400110"/>
          </a:xfrm>
          <a:prstGeom prst="rect">
            <a:avLst/>
          </a:prstGeom>
          <a:noFill/>
        </p:spPr>
        <p:txBody>
          <a:bodyPr wrap="square" rtlCol="0">
            <a:spAutoFit/>
          </a:bodyPr>
          <a:lstStyle/>
          <a:p>
            <a:r>
              <a:rPr lang="en-IN" sz="2000" b="1" dirty="0"/>
              <a:t>Fully Connected Layer:</a:t>
            </a:r>
          </a:p>
        </p:txBody>
      </p:sp>
      <p:sp>
        <p:nvSpPr>
          <p:cNvPr id="6" name="TextBox 5">
            <a:extLst>
              <a:ext uri="{FF2B5EF4-FFF2-40B4-BE49-F238E27FC236}">
                <a16:creationId xmlns="" xmlns:a16="http://schemas.microsoft.com/office/drawing/2014/main" id="{DA8D2608-5985-4801-AA25-AFE0DCD80FB7}"/>
              </a:ext>
            </a:extLst>
          </p:cNvPr>
          <p:cNvSpPr txBox="1"/>
          <p:nvPr/>
        </p:nvSpPr>
        <p:spPr>
          <a:xfrm>
            <a:off x="410817" y="3021495"/>
            <a:ext cx="5287617" cy="1754326"/>
          </a:xfrm>
          <a:prstGeom prst="rect">
            <a:avLst/>
          </a:prstGeom>
          <a:noFill/>
        </p:spPr>
        <p:txBody>
          <a:bodyPr wrap="square" rtlCol="0">
            <a:spAutoFit/>
          </a:bodyPr>
          <a:lstStyle/>
          <a:p>
            <a:pPr marL="285750" indent="-285750">
              <a:buFont typeface="Wingdings" panose="05000000000000000000" pitchFamily="2" charset="2"/>
              <a:buChar char="Ø"/>
            </a:pPr>
            <a:r>
              <a:rPr lang="en-IN" dirty="0"/>
              <a:t>The last layers in the network are fully connected, meaning that neurons of preceding layers are connected to every neuron in subsequent layers.</a:t>
            </a:r>
          </a:p>
          <a:p>
            <a:endParaRPr lang="en-IN" dirty="0"/>
          </a:p>
          <a:p>
            <a:pPr marL="285750" indent="-285750">
              <a:buFont typeface="Wingdings" panose="05000000000000000000" pitchFamily="2" charset="2"/>
              <a:buChar char="Ø"/>
            </a:pPr>
            <a:r>
              <a:rPr lang="en-IN" dirty="0"/>
              <a:t> This mimics high level reasoning where all possible pathways from the input to output are considered</a:t>
            </a:r>
          </a:p>
        </p:txBody>
      </p:sp>
      <p:pic>
        <p:nvPicPr>
          <p:cNvPr id="7" name="Picture 6">
            <a:extLst>
              <a:ext uri="{FF2B5EF4-FFF2-40B4-BE49-F238E27FC236}">
                <a16:creationId xmlns="" xmlns:a16="http://schemas.microsoft.com/office/drawing/2014/main" id="{BDAE6C2B-19D8-4FC3-8083-8A283655DE27}"/>
              </a:ext>
            </a:extLst>
          </p:cNvPr>
          <p:cNvPicPr>
            <a:picLocks noChangeAspect="1"/>
          </p:cNvPicPr>
          <p:nvPr/>
        </p:nvPicPr>
        <p:blipFill>
          <a:blip r:embed="rId2"/>
          <a:stretch>
            <a:fillRect/>
          </a:stretch>
        </p:blipFill>
        <p:spPr>
          <a:xfrm>
            <a:off x="5830957" y="2100948"/>
            <a:ext cx="5830956" cy="4631156"/>
          </a:xfrm>
          <a:prstGeom prst="rect">
            <a:avLst/>
          </a:prstGeom>
        </p:spPr>
      </p:pic>
    </p:spTree>
    <p:extLst>
      <p:ext uri="{BB962C8B-B14F-4D97-AF65-F5344CB8AC3E}">
        <p14:creationId xmlns:p14="http://schemas.microsoft.com/office/powerpoint/2010/main" val="11190281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mages of hidden layers in cnn network">
            <a:extLst>
              <a:ext uri="{FF2B5EF4-FFF2-40B4-BE49-F238E27FC236}">
                <a16:creationId xmlns="" xmlns:a16="http://schemas.microsoft.com/office/drawing/2014/main" id="{1E32CF0A-7E05-4D24-80A7-CB47C16E4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333" y="1815548"/>
            <a:ext cx="10973006" cy="49364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46E4380F-1C92-48B8-BBFA-CBFAB9A5EA3A}"/>
              </a:ext>
            </a:extLst>
          </p:cNvPr>
          <p:cNvSpPr txBox="1"/>
          <p:nvPr/>
        </p:nvSpPr>
        <p:spPr>
          <a:xfrm>
            <a:off x="238333" y="318052"/>
            <a:ext cx="10124867" cy="2031325"/>
          </a:xfrm>
          <a:prstGeom prst="rect">
            <a:avLst/>
          </a:prstGeom>
          <a:noFill/>
        </p:spPr>
        <p:txBody>
          <a:bodyPr wrap="square" rtlCol="0">
            <a:spAutoFit/>
          </a:bodyPr>
          <a:lstStyle/>
          <a:p>
            <a:pPr marL="285750" indent="-285750">
              <a:buFont typeface="Wingdings" panose="05000000000000000000" pitchFamily="2" charset="2"/>
              <a:buChar char="Ø"/>
            </a:pPr>
            <a:r>
              <a:rPr lang="en-IN" dirty="0"/>
              <a:t>In the below image we can observe many “</a:t>
            </a:r>
            <a:r>
              <a:rPr lang="en-IN" b="1" dirty="0"/>
              <a:t>hidden layers” </a:t>
            </a:r>
            <a:r>
              <a:rPr lang="en-IN" dirty="0"/>
              <a:t>nothing but, each hidden layer is made up of a set of neurons, where each neuron is fully connected to all neurons in the previous layer.</a:t>
            </a:r>
          </a:p>
          <a:p>
            <a:endParaRPr lang="en-IN" dirty="0"/>
          </a:p>
          <a:p>
            <a:pPr marL="285750" indent="-285750">
              <a:buFont typeface="Wingdings" panose="05000000000000000000" pitchFamily="2" charset="2"/>
              <a:buChar char="Ø"/>
            </a:pPr>
            <a:r>
              <a:rPr lang="en-IN" dirty="0"/>
              <a:t>The last fully-connected layer is called the “</a:t>
            </a:r>
            <a:r>
              <a:rPr lang="en-IN" b="1" dirty="0"/>
              <a:t>output layer</a:t>
            </a:r>
            <a:r>
              <a:rPr lang="en-IN" dirty="0"/>
              <a:t>” and in classification settings it represents the class scores</a:t>
            </a:r>
          </a:p>
          <a:p>
            <a:pPr marL="285750" indent="-285750">
              <a:buFont typeface="Wingdings" panose="05000000000000000000" pitchFamily="2" charset="2"/>
              <a:buChar char="Ø"/>
            </a:pPr>
            <a:endParaRPr lang="en-IN" dirty="0"/>
          </a:p>
          <a:p>
            <a:r>
              <a:rPr lang="en-IN" dirty="0"/>
              <a:t> </a:t>
            </a:r>
          </a:p>
        </p:txBody>
      </p:sp>
    </p:spTree>
    <p:extLst>
      <p:ext uri="{BB962C8B-B14F-4D97-AF65-F5344CB8AC3E}">
        <p14:creationId xmlns:p14="http://schemas.microsoft.com/office/powerpoint/2010/main" val="2146539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7791DD6-57C4-4140-A5C7-8CFDF531632B}"/>
              </a:ext>
            </a:extLst>
          </p:cNvPr>
          <p:cNvSpPr txBox="1"/>
          <p:nvPr/>
        </p:nvSpPr>
        <p:spPr>
          <a:xfrm>
            <a:off x="861391" y="477078"/>
            <a:ext cx="6122505" cy="461665"/>
          </a:xfrm>
          <a:prstGeom prst="rect">
            <a:avLst/>
          </a:prstGeom>
          <a:noFill/>
        </p:spPr>
        <p:txBody>
          <a:bodyPr wrap="square" rtlCol="0">
            <a:spAutoFit/>
          </a:bodyPr>
          <a:lstStyle/>
          <a:p>
            <a:r>
              <a:rPr lang="en-IN" sz="2400" b="1" dirty="0">
                <a:solidFill>
                  <a:schemeClr val="accent1"/>
                </a:solidFill>
              </a:rPr>
              <a:t>Motivation and High Level Considerations:</a:t>
            </a:r>
            <a:r>
              <a:rPr lang="en-IN" sz="2400" dirty="0"/>
              <a:t> </a:t>
            </a:r>
          </a:p>
        </p:txBody>
      </p:sp>
      <p:sp>
        <p:nvSpPr>
          <p:cNvPr id="3" name="TextBox 2">
            <a:extLst>
              <a:ext uri="{FF2B5EF4-FFF2-40B4-BE49-F238E27FC236}">
                <a16:creationId xmlns="" xmlns:a16="http://schemas.microsoft.com/office/drawing/2014/main" id="{890E8F8D-BB4A-4964-A06A-F5F67EE1FD19}"/>
              </a:ext>
            </a:extLst>
          </p:cNvPr>
          <p:cNvSpPr txBox="1"/>
          <p:nvPr/>
        </p:nvSpPr>
        <p:spPr>
          <a:xfrm>
            <a:off x="1060173" y="1166191"/>
            <a:ext cx="10906540" cy="2862322"/>
          </a:xfrm>
          <a:prstGeom prst="rect">
            <a:avLst/>
          </a:prstGeom>
          <a:noFill/>
        </p:spPr>
        <p:txBody>
          <a:bodyPr wrap="square" rtlCol="0">
            <a:spAutoFit/>
          </a:bodyPr>
          <a:lstStyle/>
          <a:p>
            <a:pPr marL="285750" indent="-285750">
              <a:buFont typeface="Wingdings" panose="05000000000000000000" pitchFamily="2" charset="2"/>
              <a:buChar char="Ø"/>
            </a:pPr>
            <a:r>
              <a:rPr lang="en-IN" dirty="0"/>
              <a:t>The biggest gains in object-detection have not come from the utilization of deep networks alone or bigger models, but from the synergy of deep architectures and classical computer vision, like the R-CNN algorithm by Girshick.</a:t>
            </a:r>
          </a:p>
          <a:p>
            <a:pPr marL="285750" indent="-285750">
              <a:buFont typeface="Wingdings" panose="05000000000000000000" pitchFamily="2" charset="2"/>
              <a:buChar char="Ø"/>
            </a:pPr>
            <a:r>
              <a:rPr lang="en-IN" dirty="0"/>
              <a:t>The most straightforward way of improving the performance of deep neural networks is by increasing their size. This includes both increasing the </a:t>
            </a:r>
          </a:p>
          <a:p>
            <a:r>
              <a:rPr lang="en-IN" dirty="0"/>
              <a:t>     depth – the number of levels – of the network and </a:t>
            </a:r>
          </a:p>
          <a:p>
            <a:r>
              <a:rPr lang="en-IN" dirty="0"/>
              <a:t>     width: the number of units at each level.</a:t>
            </a:r>
          </a:p>
          <a:p>
            <a:endParaRPr lang="en-IN" dirty="0"/>
          </a:p>
          <a:p>
            <a:pPr marL="285750" indent="-285750">
              <a:buFont typeface="Wingdings" panose="05000000000000000000" pitchFamily="2" charset="2"/>
              <a:buChar char="Ø"/>
            </a:pPr>
            <a:r>
              <a:rPr lang="en-IN" dirty="0"/>
              <a:t>This is as an easy and safe way of training higher quality models, especially given the availability of a large amount of labelled training data.</a:t>
            </a:r>
          </a:p>
        </p:txBody>
      </p:sp>
      <p:pic>
        <p:nvPicPr>
          <p:cNvPr id="4" name="Picture 3">
            <a:extLst>
              <a:ext uri="{FF2B5EF4-FFF2-40B4-BE49-F238E27FC236}">
                <a16:creationId xmlns="" xmlns:a16="http://schemas.microsoft.com/office/drawing/2014/main" id="{9CADB175-01D3-4766-9ED4-4A236BF03F4F}"/>
              </a:ext>
            </a:extLst>
          </p:cNvPr>
          <p:cNvPicPr>
            <a:picLocks noChangeAspect="1"/>
          </p:cNvPicPr>
          <p:nvPr/>
        </p:nvPicPr>
        <p:blipFill>
          <a:blip r:embed="rId2"/>
          <a:stretch>
            <a:fillRect/>
          </a:stretch>
        </p:blipFill>
        <p:spPr>
          <a:xfrm>
            <a:off x="1060173" y="4028513"/>
            <a:ext cx="9197010" cy="2714625"/>
          </a:xfrm>
          <a:prstGeom prst="rect">
            <a:avLst/>
          </a:prstGeom>
        </p:spPr>
      </p:pic>
    </p:spTree>
    <p:extLst>
      <p:ext uri="{BB962C8B-B14F-4D97-AF65-F5344CB8AC3E}">
        <p14:creationId xmlns:p14="http://schemas.microsoft.com/office/powerpoint/2010/main" val="29176620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solidFill>
              </a:rPr>
              <a:t> Convolution:</a:t>
            </a:r>
            <a:endParaRPr lang="en-US" dirty="0"/>
          </a:p>
        </p:txBody>
      </p:sp>
      <p:pic>
        <p:nvPicPr>
          <p:cNvPr id="4" name="Content Placeholder 3"/>
          <p:cNvPicPr>
            <a:picLocks noGrp="1" noChangeAspect="1"/>
          </p:cNvPicPr>
          <p:nvPr>
            <p:ph idx="1"/>
          </p:nvPr>
        </p:nvPicPr>
        <p:blipFill>
          <a:blip r:embed="rId2"/>
          <a:stretch>
            <a:fillRect/>
          </a:stretch>
        </p:blipFill>
        <p:spPr>
          <a:xfrm>
            <a:off x="1542261" y="2098421"/>
            <a:ext cx="2874698" cy="3449638"/>
          </a:xfrm>
          <a:prstGeom prst="rect">
            <a:avLst/>
          </a:prstGeom>
        </p:spPr>
      </p:pic>
      <p:pic>
        <p:nvPicPr>
          <p:cNvPr id="5" name="Picture 4"/>
          <p:cNvPicPr>
            <a:picLocks noChangeAspect="1"/>
          </p:cNvPicPr>
          <p:nvPr/>
        </p:nvPicPr>
        <p:blipFill>
          <a:blip r:embed="rId3"/>
          <a:stretch>
            <a:fillRect/>
          </a:stretch>
        </p:blipFill>
        <p:spPr>
          <a:xfrm>
            <a:off x="6034047" y="2098421"/>
            <a:ext cx="4875691" cy="3842958"/>
          </a:xfrm>
          <a:prstGeom prst="rect">
            <a:avLst/>
          </a:prstGeom>
        </p:spPr>
      </p:pic>
    </p:spTree>
    <p:extLst>
      <p:ext uri="{BB962C8B-B14F-4D97-AF65-F5344CB8AC3E}">
        <p14:creationId xmlns:p14="http://schemas.microsoft.com/office/powerpoint/2010/main" val="18907482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convolutions:</a:t>
            </a:r>
            <a:endParaRPr lang="en-US" dirty="0"/>
          </a:p>
        </p:txBody>
      </p:sp>
      <p:pic>
        <p:nvPicPr>
          <p:cNvPr id="4" name="Content Placeholder 3"/>
          <p:cNvPicPr>
            <a:picLocks noGrp="1" noChangeAspect="1"/>
          </p:cNvPicPr>
          <p:nvPr>
            <p:ph idx="1"/>
          </p:nvPr>
        </p:nvPicPr>
        <p:blipFill>
          <a:blip r:embed="rId2"/>
          <a:stretch>
            <a:fillRect/>
          </a:stretch>
        </p:blipFill>
        <p:spPr>
          <a:xfrm>
            <a:off x="5040292" y="2153285"/>
            <a:ext cx="6014562" cy="3449638"/>
          </a:xfrm>
          <a:prstGeom prst="rect">
            <a:avLst/>
          </a:prstGeom>
        </p:spPr>
      </p:pic>
      <p:sp>
        <p:nvSpPr>
          <p:cNvPr id="5" name="TextBox 4"/>
          <p:cNvSpPr txBox="1"/>
          <p:nvPr/>
        </p:nvSpPr>
        <p:spPr>
          <a:xfrm>
            <a:off x="1033273" y="1985278"/>
            <a:ext cx="3685032"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We apply the convolution that are going to progressively squeeze the spatial dimensions while increasing the depth.</a:t>
            </a:r>
          </a:p>
          <a:p>
            <a:pPr marL="285750" indent="-285750">
              <a:buFont typeface="Arial" panose="020B0604020202020204" pitchFamily="34" charset="0"/>
              <a:buChar char="•"/>
            </a:pPr>
            <a:r>
              <a:rPr lang="en-US" sz="2400" dirty="0" smtClean="0"/>
              <a:t>Now a classifier can be easily applied for thus output, and parameters that match the image remain.</a:t>
            </a:r>
            <a:endParaRPr lang="en-US" sz="2400" dirty="0"/>
          </a:p>
        </p:txBody>
      </p:sp>
    </p:spTree>
    <p:extLst>
      <p:ext uri="{BB962C8B-B14F-4D97-AF65-F5344CB8AC3E}">
        <p14:creationId xmlns:p14="http://schemas.microsoft.com/office/powerpoint/2010/main" val="14565516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DAA24DF-7342-411E-85B8-687EEC957E19}"/>
              </a:ext>
            </a:extLst>
          </p:cNvPr>
          <p:cNvSpPr txBox="1"/>
          <p:nvPr/>
        </p:nvSpPr>
        <p:spPr>
          <a:xfrm>
            <a:off x="410817" y="304800"/>
            <a:ext cx="9872870" cy="7448193"/>
          </a:xfrm>
          <a:prstGeom prst="rect">
            <a:avLst/>
          </a:prstGeom>
          <a:noFill/>
        </p:spPr>
        <p:txBody>
          <a:bodyPr wrap="square" rtlCol="0">
            <a:spAutoFit/>
          </a:bodyPr>
          <a:lstStyle/>
          <a:p>
            <a:r>
              <a:rPr lang="en-US" sz="2800" b="1" dirty="0">
                <a:solidFill>
                  <a:schemeClr val="accent1"/>
                </a:solidFill>
              </a:rPr>
              <a:t>What is </a:t>
            </a:r>
            <a:r>
              <a:rPr lang="en-IN" sz="2800" b="1" dirty="0" err="1">
                <a:solidFill>
                  <a:schemeClr val="accent1"/>
                </a:solidFill>
              </a:rPr>
              <a:t>GoogLeNet</a:t>
            </a:r>
            <a:r>
              <a:rPr lang="en-US" sz="2800" b="1" dirty="0">
                <a:solidFill>
                  <a:schemeClr val="accent1"/>
                </a:solidFill>
              </a:rPr>
              <a:t>?</a:t>
            </a:r>
          </a:p>
          <a:p>
            <a:endParaRPr lang="en-US" dirty="0"/>
          </a:p>
          <a:p>
            <a:pPr marL="285750" indent="-285750">
              <a:buFont typeface="Wingdings" panose="05000000000000000000" pitchFamily="2" charset="2"/>
              <a:buChar char="Ø"/>
            </a:pPr>
            <a:r>
              <a:rPr lang="en-IN" dirty="0"/>
              <a:t>In the last Ten years, mainly due to the advances of deep learning, more concretely convolutional networks, the quality of image recognition and object detection has been progressing at a dramatic pace. </a:t>
            </a:r>
          </a:p>
          <a:p>
            <a:pPr marL="285750" indent="-285750">
              <a:buFont typeface="Wingdings" panose="05000000000000000000" pitchFamily="2" charset="2"/>
              <a:buChar char="Ø"/>
            </a:pPr>
            <a:r>
              <a:rPr lang="en-IN" dirty="0"/>
              <a:t>One encouraging news is that most of this progress is not just the result of more powerful hardware, larger datasets and bigger models, but mainly a consequence of new ideas, algorithms and improved network architectures.</a:t>
            </a:r>
          </a:p>
          <a:p>
            <a:endParaRPr lang="en-IN" dirty="0"/>
          </a:p>
          <a:p>
            <a:r>
              <a:rPr lang="en-IN" dirty="0"/>
              <a:t>Form this idea only the new algorithm evolves is </a:t>
            </a:r>
            <a:r>
              <a:rPr lang="en-IN" b="1" dirty="0" err="1"/>
              <a:t>GoogLeNet</a:t>
            </a:r>
            <a:r>
              <a:rPr lang="en-IN" b="1" dirty="0"/>
              <a:t>.</a:t>
            </a:r>
            <a:endParaRPr lang="en-US" dirty="0"/>
          </a:p>
          <a:p>
            <a:endParaRPr lang="en-US" dirty="0"/>
          </a:p>
          <a:p>
            <a:pPr marL="285750" indent="-285750">
              <a:buFont typeface="Wingdings" panose="05000000000000000000" pitchFamily="2" charset="2"/>
              <a:buChar char="Ø"/>
            </a:pPr>
            <a:r>
              <a:rPr lang="en-IN" dirty="0"/>
              <a:t>Google isn’t just about text anymore. The search giant is making great strides in understanding and indexing images. Google’s </a:t>
            </a:r>
            <a:r>
              <a:rPr lang="en-IN" b="1" dirty="0" err="1"/>
              <a:t>GoogLeNet</a:t>
            </a:r>
            <a:r>
              <a:rPr lang="en-IN" dirty="0"/>
              <a:t> project was one of the winning teams in the 2014 </a:t>
            </a:r>
            <a:r>
              <a:rPr lang="en-IN" b="1" dirty="0"/>
              <a:t>ImageNet large-scale</a:t>
            </a:r>
            <a:r>
              <a:rPr lang="en-IN" dirty="0"/>
              <a:t> </a:t>
            </a:r>
            <a:r>
              <a:rPr lang="en-IN" b="1" dirty="0"/>
              <a:t>visual recognition challenge</a:t>
            </a:r>
            <a:r>
              <a:rPr lang="en-IN" dirty="0"/>
              <a:t> (ILSVRC).</a:t>
            </a:r>
          </a:p>
          <a:p>
            <a:endParaRPr lang="en-US" dirty="0"/>
          </a:p>
          <a:p>
            <a:endParaRPr lang="en-US" dirty="0"/>
          </a:p>
          <a:p>
            <a:pPr marL="285750" indent="-285750">
              <a:buFont typeface="Wingdings" panose="05000000000000000000" pitchFamily="2" charset="2"/>
              <a:buChar char="Ø"/>
            </a:pPr>
            <a:r>
              <a:rPr lang="en-IN" dirty="0"/>
              <a:t>The main hallmark of this architecture is the improved utilization of the computing resources inside the network. This was achieved by a carefully crafted design that allows for increasing the depth and width of the network while keeping the computational budget constant.</a:t>
            </a:r>
          </a:p>
          <a:p>
            <a:endParaRPr lang="en-US" dirty="0"/>
          </a:p>
          <a:p>
            <a:endParaRPr lang="en-US" dirty="0"/>
          </a:p>
          <a:p>
            <a:endParaRPr lang="en-IN"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1771329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381B9D-87F8-4914-A75A-22B5C2613EBE}"/>
              </a:ext>
            </a:extLst>
          </p:cNvPr>
          <p:cNvSpPr>
            <a:spLocks noGrp="1"/>
          </p:cNvSpPr>
          <p:nvPr>
            <p:ph type="title"/>
          </p:nvPr>
        </p:nvSpPr>
        <p:spPr/>
        <p:txBody>
          <a:bodyPr/>
          <a:lstStyle/>
          <a:p>
            <a:r>
              <a:rPr lang="en-US" b="1" dirty="0">
                <a:solidFill>
                  <a:schemeClr val="accent1"/>
                </a:solidFill>
              </a:rPr>
              <a:t>A  1 x 1 Convolution:</a:t>
            </a:r>
            <a:endParaRPr lang="en-US" dirty="0">
              <a:solidFill>
                <a:schemeClr val="accent1"/>
              </a:solidFill>
            </a:endParaRPr>
          </a:p>
        </p:txBody>
      </p:sp>
      <p:sp>
        <p:nvSpPr>
          <p:cNvPr id="3" name="Content Placeholder 2">
            <a:extLst>
              <a:ext uri="{FF2B5EF4-FFF2-40B4-BE49-F238E27FC236}">
                <a16:creationId xmlns="" xmlns:a16="http://schemas.microsoft.com/office/drawing/2014/main" id="{D3E44DA3-0F2B-48F6-8173-800BED843556}"/>
              </a:ext>
            </a:extLst>
          </p:cNvPr>
          <p:cNvSpPr>
            <a:spLocks noGrp="1"/>
          </p:cNvSpPr>
          <p:nvPr>
            <p:ph idx="1"/>
          </p:nvPr>
        </p:nvSpPr>
        <p:spPr/>
        <p:txBody>
          <a:bodyPr>
            <a:normAutofit/>
          </a:bodyPr>
          <a:lstStyle/>
          <a:p>
            <a:r>
              <a:rPr lang="en-US" sz="2400" dirty="0"/>
              <a:t>Most simplistic explanation would be that 1x1 convolution leads to </a:t>
            </a:r>
            <a:r>
              <a:rPr lang="en-US" sz="2400" dirty="0" smtClean="0"/>
              <a:t>reduction in </a:t>
            </a:r>
            <a:r>
              <a:rPr lang="en-US" sz="2400" dirty="0"/>
              <a:t>dimensions</a:t>
            </a:r>
            <a:r>
              <a:rPr lang="en-US" sz="2400" dirty="0" smtClean="0"/>
              <a:t>.</a:t>
            </a:r>
          </a:p>
          <a:p>
            <a:pPr marL="0" indent="0">
              <a:buNone/>
            </a:pPr>
            <a:endParaRPr lang="en-US" sz="2400" dirty="0"/>
          </a:p>
          <a:p>
            <a:endParaRPr lang="en-US" sz="2400" dirty="0"/>
          </a:p>
        </p:txBody>
      </p:sp>
      <p:pic>
        <p:nvPicPr>
          <p:cNvPr id="4" name="Content Placeholder 18">
            <a:extLst>
              <a:ext uri="{FF2B5EF4-FFF2-40B4-BE49-F238E27FC236}">
                <a16:creationId xmlns="" xmlns:a16="http://schemas.microsoft.com/office/drawing/2014/main" id="{00468FF0-A783-4A28-BB3A-5B76816C7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120" y="2730881"/>
            <a:ext cx="2889087" cy="3349879"/>
          </a:xfrm>
          <a:prstGeom prst="rect">
            <a:avLst/>
          </a:prstGeom>
        </p:spPr>
      </p:pic>
    </p:spTree>
    <p:extLst>
      <p:ext uri="{BB962C8B-B14F-4D97-AF65-F5344CB8AC3E}">
        <p14:creationId xmlns:p14="http://schemas.microsoft.com/office/powerpoint/2010/main" val="19456118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F99CD-0037-48D8-8F2E-5C03CB5EDBBC}"/>
              </a:ext>
            </a:extLst>
          </p:cNvPr>
          <p:cNvSpPr>
            <a:spLocks noGrp="1"/>
          </p:cNvSpPr>
          <p:nvPr>
            <p:ph type="title"/>
          </p:nvPr>
        </p:nvSpPr>
        <p:spPr/>
        <p:txBody>
          <a:bodyPr/>
          <a:lstStyle/>
          <a:p>
            <a:r>
              <a:rPr lang="en-US" dirty="0">
                <a:solidFill>
                  <a:schemeClr val="accent1"/>
                </a:solidFill>
              </a:rPr>
              <a:t>Why?</a:t>
            </a:r>
          </a:p>
        </p:txBody>
      </p:sp>
      <p:sp>
        <p:nvSpPr>
          <p:cNvPr id="3" name="Content Placeholder 2">
            <a:extLst>
              <a:ext uri="{FF2B5EF4-FFF2-40B4-BE49-F238E27FC236}">
                <a16:creationId xmlns="" xmlns:a16="http://schemas.microsoft.com/office/drawing/2014/main" id="{8300AEB6-D827-499B-9C6B-3922DD1C128A}"/>
              </a:ext>
            </a:extLst>
          </p:cNvPr>
          <p:cNvSpPr>
            <a:spLocks noGrp="1"/>
          </p:cNvSpPr>
          <p:nvPr>
            <p:ph idx="1"/>
          </p:nvPr>
        </p:nvSpPr>
        <p:spPr>
          <a:xfrm>
            <a:off x="735893" y="1853754"/>
            <a:ext cx="10727635" cy="4576763"/>
          </a:xfrm>
        </p:spPr>
        <p:txBody>
          <a:bodyPr>
            <a:normAutofit/>
          </a:bodyPr>
          <a:lstStyle/>
          <a:p>
            <a:r>
              <a:rPr lang="en-US" sz="2400" dirty="0"/>
              <a:t>Classic convolution setting is basically a small classifier for a patch of a image but it’s only a linear classifier</a:t>
            </a:r>
          </a:p>
          <a:p>
            <a:endParaRPr lang="en-US" sz="2400" dirty="0"/>
          </a:p>
          <a:p>
            <a:endParaRPr lang="en-US" sz="2400" dirty="0"/>
          </a:p>
          <a:p>
            <a:endParaRPr lang="en-US" sz="2400" dirty="0"/>
          </a:p>
          <a:p>
            <a:endParaRPr lang="en-US" sz="2400" dirty="0"/>
          </a:p>
        </p:txBody>
      </p:sp>
      <p:pic>
        <p:nvPicPr>
          <p:cNvPr id="5" name="Picture 4">
            <a:extLst>
              <a:ext uri="{FF2B5EF4-FFF2-40B4-BE49-F238E27FC236}">
                <a16:creationId xmlns="" xmlns:a16="http://schemas.microsoft.com/office/drawing/2014/main" id="{10BBC662-29A0-4AFF-8DE6-CB651FC92C63}"/>
              </a:ext>
            </a:extLst>
          </p:cNvPr>
          <p:cNvPicPr>
            <a:picLocks noChangeAspect="1"/>
          </p:cNvPicPr>
          <p:nvPr/>
        </p:nvPicPr>
        <p:blipFill>
          <a:blip r:embed="rId2"/>
          <a:stretch>
            <a:fillRect/>
          </a:stretch>
        </p:blipFill>
        <p:spPr>
          <a:xfrm>
            <a:off x="4976607" y="2807182"/>
            <a:ext cx="6259165" cy="3037025"/>
          </a:xfrm>
          <a:prstGeom prst="rect">
            <a:avLst/>
          </a:prstGeom>
        </p:spPr>
      </p:pic>
      <p:pic>
        <p:nvPicPr>
          <p:cNvPr id="7" name="Picture 6">
            <a:extLst>
              <a:ext uri="{FF2B5EF4-FFF2-40B4-BE49-F238E27FC236}">
                <a16:creationId xmlns="" xmlns:a16="http://schemas.microsoft.com/office/drawing/2014/main" id="{7F2820B2-9327-47D3-86A3-C0C07CDAA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951" y="2807182"/>
            <a:ext cx="2682945" cy="3049727"/>
          </a:xfrm>
          <a:prstGeom prst="rect">
            <a:avLst/>
          </a:prstGeom>
        </p:spPr>
      </p:pic>
    </p:spTree>
    <p:extLst>
      <p:ext uri="{BB962C8B-B14F-4D97-AF65-F5344CB8AC3E}">
        <p14:creationId xmlns:p14="http://schemas.microsoft.com/office/powerpoint/2010/main" val="36653362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9EBDE1A-F531-4D8E-8E45-B56AB7AEE185}"/>
              </a:ext>
            </a:extLst>
          </p:cNvPr>
          <p:cNvSpPr>
            <a:spLocks noGrp="1"/>
          </p:cNvSpPr>
          <p:nvPr>
            <p:ph idx="1"/>
          </p:nvPr>
        </p:nvSpPr>
        <p:spPr>
          <a:xfrm>
            <a:off x="1133060" y="1917457"/>
            <a:ext cx="10797209" cy="5789337"/>
          </a:xfrm>
        </p:spPr>
        <p:txBody>
          <a:bodyPr>
            <a:normAutofit/>
          </a:bodyPr>
          <a:lstStyle/>
          <a:p>
            <a:r>
              <a:rPr lang="en-US" sz="2400" dirty="0"/>
              <a:t>But if you add a 1 x 1 convolution in the middle suddenly you have a mini neural net running over the patch instead of a linear classifier.</a:t>
            </a:r>
          </a:p>
          <a:p>
            <a:pPr marL="0" indent="0">
              <a:buNone/>
            </a:pPr>
            <a:endParaRPr lang="en-US" sz="2400" dirty="0"/>
          </a:p>
          <a:p>
            <a:endParaRPr lang="en-US" sz="2400" dirty="0"/>
          </a:p>
          <a:p>
            <a:endParaRPr lang="en-US" sz="2400" dirty="0"/>
          </a:p>
          <a:p>
            <a:endParaRPr lang="en-US" sz="2400" dirty="0"/>
          </a:p>
        </p:txBody>
      </p:sp>
      <p:pic>
        <p:nvPicPr>
          <p:cNvPr id="5" name="Content Placeholder 3">
            <a:extLst>
              <a:ext uri="{FF2B5EF4-FFF2-40B4-BE49-F238E27FC236}">
                <a16:creationId xmlns="" xmlns:a16="http://schemas.microsoft.com/office/drawing/2014/main" id="{C1FE2B6F-3D4F-492B-B06C-ED5C02DC26A0}"/>
              </a:ext>
            </a:extLst>
          </p:cNvPr>
          <p:cNvPicPr>
            <a:picLocks noChangeAspect="1"/>
          </p:cNvPicPr>
          <p:nvPr/>
        </p:nvPicPr>
        <p:blipFill>
          <a:blip r:embed="rId2"/>
          <a:stretch>
            <a:fillRect/>
          </a:stretch>
        </p:blipFill>
        <p:spPr>
          <a:xfrm>
            <a:off x="2221992" y="3248023"/>
            <a:ext cx="7007088" cy="2888696"/>
          </a:xfrm>
          <a:prstGeom prst="rect">
            <a:avLst/>
          </a:prstGeom>
        </p:spPr>
      </p:pic>
    </p:spTree>
    <p:extLst>
      <p:ext uri="{BB962C8B-B14F-4D97-AF65-F5344CB8AC3E}">
        <p14:creationId xmlns:p14="http://schemas.microsoft.com/office/powerpoint/2010/main" val="8086533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T</a:t>
            </a:r>
            <a:r>
              <a:rPr lang="en-US" sz="2400" dirty="0" smtClean="0"/>
              <a:t>he </a:t>
            </a:r>
            <a:r>
              <a:rPr lang="en-US" sz="2400" dirty="0"/>
              <a:t>1x1 convolutional filter behaves exactly the same as “normal” </a:t>
            </a:r>
            <a:r>
              <a:rPr lang="en-US" sz="2400" dirty="0" smtClean="0"/>
              <a:t>filters</a:t>
            </a:r>
          </a:p>
          <a:p>
            <a:r>
              <a:rPr lang="en-US" sz="2400" dirty="0"/>
              <a:t>The only confused thing is the size 1x1 </a:t>
            </a:r>
            <a:r>
              <a:rPr lang="en-US" sz="2400" dirty="0" smtClean="0"/>
              <a:t>is that, there </a:t>
            </a:r>
            <a:r>
              <a:rPr lang="en-US" sz="2400" dirty="0"/>
              <a:t>is no visual pattern being learned in here. </a:t>
            </a:r>
            <a:endParaRPr lang="en-US" sz="2400" dirty="0" smtClean="0"/>
          </a:p>
          <a:p>
            <a:r>
              <a:rPr lang="en-US" sz="2400" dirty="0" smtClean="0"/>
              <a:t>Instead</a:t>
            </a:r>
            <a:r>
              <a:rPr lang="en-US" sz="2400" dirty="0"/>
              <a:t>, the filter pools the information across multi feature maps.</a:t>
            </a:r>
            <a:endParaRPr lang="en-US" sz="2400" dirty="0"/>
          </a:p>
        </p:txBody>
      </p:sp>
    </p:spTree>
    <p:extLst>
      <p:ext uri="{BB962C8B-B14F-4D97-AF65-F5344CB8AC3E}">
        <p14:creationId xmlns:p14="http://schemas.microsoft.com/office/powerpoint/2010/main" val="23460295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58C9BECA-9969-4812-BA3C-940730D1E572}"/>
              </a:ext>
            </a:extLst>
          </p:cNvPr>
          <p:cNvSpPr>
            <a:spLocks noGrp="1"/>
          </p:cNvSpPr>
          <p:nvPr>
            <p:ph idx="1"/>
          </p:nvPr>
        </p:nvSpPr>
        <p:spPr>
          <a:xfrm>
            <a:off x="1082173" y="2022414"/>
            <a:ext cx="10856843" cy="5242685"/>
          </a:xfrm>
        </p:spPr>
        <p:txBody>
          <a:bodyPr>
            <a:normAutofit/>
          </a:bodyPr>
          <a:lstStyle/>
          <a:p>
            <a:r>
              <a:rPr lang="en-US" sz="2400" dirty="0"/>
              <a:t>This can be very inexpensive way to make the models deeper and involve more parameters without completely changing their structure</a:t>
            </a:r>
          </a:p>
          <a:p>
            <a:r>
              <a:rPr lang="en-US" sz="2400" dirty="0"/>
              <a:t>Very simple because the math of 1 x 1  includes mainly nothing more than matrix multiplications.</a:t>
            </a:r>
          </a:p>
          <a:p>
            <a:r>
              <a:rPr lang="en-US" sz="2400" dirty="0"/>
              <a:t>1x1 Convolution can be combined with Max pooling</a:t>
            </a:r>
          </a:p>
          <a:p>
            <a:r>
              <a:rPr lang="en-US" sz="2400" dirty="0"/>
              <a:t>1x1 Convolution with higher strides leads to even more reduction in data by decreasing resolution, while losing very little non-spatially correlated information.</a:t>
            </a:r>
          </a:p>
          <a:p>
            <a:endParaRPr lang="en-US" sz="2400" dirty="0"/>
          </a:p>
          <a:p>
            <a:endParaRPr lang="en-US" sz="2400" dirty="0"/>
          </a:p>
        </p:txBody>
      </p:sp>
    </p:spTree>
    <p:extLst>
      <p:ext uri="{BB962C8B-B14F-4D97-AF65-F5344CB8AC3E}">
        <p14:creationId xmlns:p14="http://schemas.microsoft.com/office/powerpoint/2010/main" val="17457113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D1BA27-6759-4115-B53B-5A5CBE175717}"/>
              </a:ext>
            </a:extLst>
          </p:cNvPr>
          <p:cNvSpPr>
            <a:spLocks noGrp="1"/>
          </p:cNvSpPr>
          <p:nvPr>
            <p:ph type="title"/>
          </p:nvPr>
        </p:nvSpPr>
        <p:spPr/>
        <p:txBody>
          <a:bodyPr/>
          <a:lstStyle/>
          <a:p>
            <a:r>
              <a:rPr lang="en-US" dirty="0">
                <a:solidFill>
                  <a:schemeClr val="accent1"/>
                </a:solidFill>
              </a:rPr>
              <a:t>Example:</a:t>
            </a:r>
          </a:p>
        </p:txBody>
      </p:sp>
      <p:sp>
        <p:nvSpPr>
          <p:cNvPr id="3" name="Content Placeholder 2">
            <a:extLst>
              <a:ext uri="{FF2B5EF4-FFF2-40B4-BE49-F238E27FC236}">
                <a16:creationId xmlns="" xmlns:a16="http://schemas.microsoft.com/office/drawing/2014/main" id="{CF3B23FC-9368-4C55-82B8-66E182BDC5CA}"/>
              </a:ext>
            </a:extLst>
          </p:cNvPr>
          <p:cNvSpPr>
            <a:spLocks noGrp="1"/>
          </p:cNvSpPr>
          <p:nvPr>
            <p:ph idx="1"/>
          </p:nvPr>
        </p:nvSpPr>
        <p:spPr/>
        <p:txBody>
          <a:bodyPr/>
          <a:lstStyle/>
          <a:p>
            <a:r>
              <a:rPr lang="en-US" altLang="en-US" sz="2400" dirty="0">
                <a:solidFill>
                  <a:srgbClr val="242729"/>
                </a:solidFill>
                <a:latin typeface="Arial" panose="020B0604020202020204" pitchFamily="34" charset="0"/>
                <a:cs typeface="Arial" panose="020B0604020202020204" pitchFamily="34" charset="0"/>
              </a:rPr>
              <a:t>Suppose that I have a conv layer which outputs an </a:t>
            </a:r>
            <a:r>
              <a:rPr kumimoji="0" lang="en-US" altLang="en-US" sz="2400" b="0" i="0" u="none" strike="noStrike" cap="none" normalizeH="0" baseline="0" dirty="0" smtClean="0">
                <a:ln>
                  <a:noFill/>
                </a:ln>
                <a:solidFill>
                  <a:srgbClr val="242729"/>
                </a:solidFill>
                <a:effectLst/>
                <a:latin typeface="MathJax_Main"/>
                <a:cs typeface="Arial" panose="020B0604020202020204" pitchFamily="34" charset="0"/>
              </a:rPr>
              <a:t>(</a:t>
            </a:r>
            <a:r>
              <a:rPr kumimoji="0" lang="en-US" altLang="en-US" sz="2400" b="0" i="0" u="none" strike="noStrike" cap="none" normalizeH="0" baseline="0" dirty="0" smtClean="0">
                <a:ln>
                  <a:noFill/>
                </a:ln>
                <a:solidFill>
                  <a:srgbClr val="242729"/>
                </a:solidFill>
                <a:effectLst/>
                <a:latin typeface="MathJax_Math-italic"/>
                <a:cs typeface="Arial" panose="020B0604020202020204" pitchFamily="34" charset="0"/>
              </a:rPr>
              <a:t>F</a:t>
            </a:r>
            <a:r>
              <a:rPr kumimoji="0" lang="en-US" altLang="en-US" sz="2400" b="0" i="0" u="none" strike="noStrike" cap="none" normalizeH="0" baseline="0" dirty="0" smtClean="0">
                <a:ln>
                  <a:noFill/>
                </a:ln>
                <a:solidFill>
                  <a:srgbClr val="242729"/>
                </a:solidFill>
                <a:effectLst/>
                <a:latin typeface="MathJax_Main"/>
                <a:cs typeface="Arial" panose="020B0604020202020204" pitchFamily="34" charset="0"/>
              </a:rPr>
              <a:t>,</a:t>
            </a:r>
            <a:r>
              <a:rPr kumimoji="0" lang="en-US" altLang="en-US" sz="2400" b="0" i="0" u="none" strike="noStrike" cap="none" normalizeH="0" baseline="0" dirty="0" smtClean="0">
                <a:ln>
                  <a:noFill/>
                </a:ln>
                <a:solidFill>
                  <a:srgbClr val="242729"/>
                </a:solidFill>
                <a:effectLst/>
                <a:latin typeface="MathJax_Math-italic"/>
                <a:cs typeface="Arial" panose="020B0604020202020204" pitchFamily="34" charset="0"/>
              </a:rPr>
              <a:t>H</a:t>
            </a:r>
            <a:r>
              <a:rPr kumimoji="0" lang="en-US" altLang="en-US" sz="2400" b="0" i="0" u="none" strike="noStrike" cap="none" normalizeH="0" baseline="0" dirty="0" smtClean="0">
                <a:ln>
                  <a:noFill/>
                </a:ln>
                <a:solidFill>
                  <a:srgbClr val="242729"/>
                </a:solidFill>
                <a:effectLst/>
                <a:latin typeface="MathJax_Main"/>
                <a:cs typeface="Arial" panose="020B0604020202020204" pitchFamily="34" charset="0"/>
              </a:rPr>
              <a:t>,</a:t>
            </a:r>
            <a:r>
              <a:rPr kumimoji="0" lang="en-US" altLang="en-US" sz="2400" b="0" i="0" u="none" strike="noStrike" cap="none" normalizeH="0" baseline="0" dirty="0" smtClean="0">
                <a:ln>
                  <a:noFill/>
                </a:ln>
                <a:solidFill>
                  <a:srgbClr val="242729"/>
                </a:solidFill>
                <a:effectLst/>
                <a:latin typeface="MathJax_Math-italic"/>
                <a:cs typeface="Arial" panose="020B0604020202020204" pitchFamily="34" charset="0"/>
              </a:rPr>
              <a:t>W</a:t>
            </a:r>
            <a:r>
              <a:rPr kumimoji="0" lang="en-US" altLang="en-US" sz="2400" b="0" i="0" u="none" strike="noStrike" cap="none" normalizeH="0" baseline="0" dirty="0">
                <a:ln>
                  <a:noFill/>
                </a:ln>
                <a:solidFill>
                  <a:srgbClr val="242729"/>
                </a:solidFill>
                <a:effectLst/>
                <a:latin typeface="MathJax_Main"/>
                <a:cs typeface="Arial" panose="020B0604020202020204" pitchFamily="34" charset="0"/>
              </a:rPr>
              <a:t>)</a:t>
            </a:r>
            <a:r>
              <a:rPr lang="en-US" altLang="en-US" sz="2400" dirty="0">
                <a:solidFill>
                  <a:srgbClr val="242729"/>
                </a:solidFill>
                <a:latin typeface="Arial" panose="020B0604020202020204" pitchFamily="34" charset="0"/>
                <a:cs typeface="Arial" panose="020B0604020202020204" pitchFamily="34" charset="0"/>
              </a:rPr>
              <a:t> shaped </a:t>
            </a:r>
            <a:r>
              <a:rPr lang="en-US" altLang="en-US" sz="2400" dirty="0" smtClean="0">
                <a:solidFill>
                  <a:srgbClr val="242729"/>
                </a:solidFill>
                <a:latin typeface="Arial" panose="020B0604020202020204" pitchFamily="34" charset="0"/>
                <a:cs typeface="Arial" panose="020B0604020202020204" pitchFamily="34" charset="0"/>
              </a:rPr>
              <a:t>object</a:t>
            </a:r>
            <a:endParaRPr lang="en-US" altLang="en-US" sz="2400" dirty="0" smtClean="0">
              <a:solidFill>
                <a:srgbClr val="242729"/>
              </a:solidFill>
              <a:latin typeface="Arial" panose="020B0604020202020204" pitchFamily="34" charset="0"/>
              <a:cs typeface="Arial" panose="020B0604020202020204" pitchFamily="34" charset="0"/>
            </a:endParaRPr>
          </a:p>
          <a:p>
            <a:pPr marL="0" indent="0">
              <a:buNone/>
            </a:pPr>
            <a:r>
              <a:rPr lang="en-US" altLang="en-US" sz="2400" dirty="0" smtClean="0">
                <a:solidFill>
                  <a:srgbClr val="242729"/>
                </a:solidFill>
                <a:latin typeface="Arial" panose="020B0604020202020204" pitchFamily="34" charset="0"/>
                <a:cs typeface="Arial" panose="020B0604020202020204" pitchFamily="34" charset="0"/>
              </a:rPr>
              <a:t>Where :</a:t>
            </a:r>
            <a:endParaRPr lang="en-US" altLang="en-US" sz="2400" dirty="0">
              <a:solidFill>
                <a:srgbClr val="242729"/>
              </a:solidFill>
              <a:latin typeface="Arial" panose="020B0604020202020204" pitchFamily="34" charset="0"/>
              <a:cs typeface="Arial" panose="020B0604020202020204" pitchFamily="34" charset="0"/>
            </a:endParaRPr>
          </a:p>
          <a:p>
            <a:pPr marL="0" lvl="0" indent="0" eaLnBrk="0" fontAlgn="base" hangingPunct="0">
              <a:lnSpc>
                <a:spcPct val="100000"/>
              </a:lnSpc>
              <a:spcBef>
                <a:spcPct val="0"/>
              </a:spcBef>
              <a:spcAft>
                <a:spcPct val="0"/>
              </a:spcAft>
              <a:buNone/>
            </a:pPr>
            <a:endParaRPr lang="en-US" altLang="en-US" sz="2400" dirty="0">
              <a:solidFill>
                <a:srgbClr val="242729"/>
              </a:solidFill>
              <a:latin typeface="inherit"/>
              <a:cs typeface="Arial" panose="020B0604020202020204" pitchFamily="34" charset="0"/>
            </a:endParaRPr>
          </a:p>
          <a:p>
            <a:pPr marL="0" lvl="0" indent="0" eaLnBrk="0" fontAlgn="base" hangingPunct="0">
              <a:lnSpc>
                <a:spcPct val="100000"/>
              </a:lnSpc>
              <a:spcBef>
                <a:spcPct val="0"/>
              </a:spcBef>
              <a:spcAft>
                <a:spcPct val="0"/>
              </a:spcAft>
              <a:buFontTx/>
              <a:buChar char="•"/>
            </a:pPr>
            <a:r>
              <a:rPr kumimoji="0" lang="en-US" altLang="en-US" sz="2400" b="0" i="0" u="none" strike="noStrike" cap="none" normalizeH="0" baseline="0" dirty="0">
                <a:ln>
                  <a:noFill/>
                </a:ln>
                <a:solidFill>
                  <a:srgbClr val="242729"/>
                </a:solidFill>
                <a:effectLst/>
                <a:latin typeface="MathJax_Math-italic"/>
                <a:cs typeface="Arial" panose="020B0604020202020204" pitchFamily="34" charset="0"/>
              </a:rPr>
              <a:t>F </a:t>
            </a:r>
            <a:r>
              <a:rPr lang="en-US" altLang="en-US" sz="2400" dirty="0">
                <a:solidFill>
                  <a:srgbClr val="242729"/>
                </a:solidFill>
                <a:latin typeface="inherit"/>
                <a:cs typeface="Arial" panose="020B0604020202020204" pitchFamily="34" charset="0"/>
              </a:rPr>
              <a:t> is the number of convolutional </a:t>
            </a:r>
            <a:r>
              <a:rPr lang="en-US" altLang="en-US" sz="2400" dirty="0" smtClean="0">
                <a:solidFill>
                  <a:srgbClr val="242729"/>
                </a:solidFill>
                <a:latin typeface="inherit"/>
                <a:cs typeface="Arial" panose="020B0604020202020204" pitchFamily="34" charset="0"/>
              </a:rPr>
              <a:t>filters</a:t>
            </a:r>
          </a:p>
          <a:p>
            <a:pPr marL="0" lvl="0" indent="0" eaLnBrk="0" fontAlgn="base" hangingPunct="0">
              <a:lnSpc>
                <a:spcPct val="100000"/>
              </a:lnSpc>
              <a:spcBef>
                <a:spcPct val="0"/>
              </a:spcBef>
              <a:spcAft>
                <a:spcPct val="0"/>
              </a:spcAft>
              <a:buNone/>
            </a:pPr>
            <a:endParaRPr lang="en-US" altLang="en-US" sz="2400" dirty="0">
              <a:solidFill>
                <a:srgbClr val="242729"/>
              </a:solidFill>
              <a:latin typeface="inherit"/>
              <a:cs typeface="Arial" panose="020B0604020202020204" pitchFamily="34" charset="0"/>
            </a:endParaRPr>
          </a:p>
          <a:p>
            <a:pPr marL="0" lvl="0" indent="0" eaLnBrk="0" fontAlgn="base" hangingPunct="0">
              <a:lnSpc>
                <a:spcPct val="100000"/>
              </a:lnSpc>
              <a:spcBef>
                <a:spcPct val="0"/>
              </a:spcBef>
              <a:spcAft>
                <a:spcPct val="0"/>
              </a:spcAft>
              <a:buFontTx/>
              <a:buChar char="•"/>
            </a:pPr>
            <a:r>
              <a:rPr kumimoji="0" lang="en-US" altLang="en-US" sz="2400" b="0" i="0" u="none" strike="noStrike" cap="none" normalizeH="0" baseline="0" dirty="0">
                <a:ln>
                  <a:noFill/>
                </a:ln>
                <a:solidFill>
                  <a:srgbClr val="242729"/>
                </a:solidFill>
                <a:effectLst/>
                <a:latin typeface="MathJax_Math-italic"/>
                <a:cs typeface="Arial" panose="020B0604020202020204" pitchFamily="34" charset="0"/>
              </a:rPr>
              <a:t>H</a:t>
            </a:r>
            <a:r>
              <a:rPr kumimoji="0" lang="en-US" altLang="en-US" sz="2400" b="0" i="0" u="none" strike="noStrike" cap="none" normalizeH="0" baseline="0" dirty="0">
                <a:ln>
                  <a:noFill/>
                </a:ln>
                <a:solidFill>
                  <a:srgbClr val="242729"/>
                </a:solidFill>
                <a:effectLst/>
                <a:latin typeface="MathJax_Main"/>
                <a:cs typeface="Arial" panose="020B0604020202020204" pitchFamily="34" charset="0"/>
              </a:rPr>
              <a:t>,</a:t>
            </a:r>
            <a:r>
              <a:rPr kumimoji="0" lang="en-US" altLang="en-US" sz="2400" b="0" i="0" u="none" strike="noStrike" cap="none" normalizeH="0" baseline="0" dirty="0">
                <a:ln>
                  <a:noFill/>
                </a:ln>
                <a:solidFill>
                  <a:srgbClr val="242729"/>
                </a:solidFill>
                <a:effectLst/>
                <a:latin typeface="MathJax_Math-italic"/>
                <a:cs typeface="Arial" panose="020B0604020202020204" pitchFamily="34" charset="0"/>
              </a:rPr>
              <a:t>W </a:t>
            </a:r>
            <a:r>
              <a:rPr lang="en-US" altLang="en-US" sz="2400" dirty="0">
                <a:solidFill>
                  <a:srgbClr val="242729"/>
                </a:solidFill>
                <a:latin typeface="inherit"/>
                <a:cs typeface="Arial" panose="020B0604020202020204" pitchFamily="34" charset="0"/>
              </a:rPr>
              <a:t> are the spatial dimensions</a:t>
            </a:r>
            <a:endParaRPr lang="en-US" altLang="en-US" sz="2400" dirty="0">
              <a:solidFill>
                <a:srgbClr val="242729"/>
              </a:solidFill>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723645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10C874A-BEE7-452B-8CA7-DCBF24EC4159}"/>
              </a:ext>
            </a:extLst>
          </p:cNvPr>
          <p:cNvSpPr>
            <a:spLocks noGrp="1"/>
          </p:cNvSpPr>
          <p:nvPr>
            <p:ph idx="1"/>
          </p:nvPr>
        </p:nvSpPr>
        <p:spPr>
          <a:xfrm>
            <a:off x="1232452" y="2203306"/>
            <a:ext cx="10807148" cy="5381833"/>
          </a:xfrm>
        </p:spPr>
        <p:txBody>
          <a:bodyPr>
            <a:normAutofit/>
          </a:bodyPr>
          <a:lstStyle/>
          <a:p>
            <a:pPr lvl="0" eaLnBrk="0" fontAlgn="base" hangingPunct="0">
              <a:lnSpc>
                <a:spcPct val="100000"/>
              </a:lnSpc>
              <a:spcBef>
                <a:spcPct val="0"/>
              </a:spcBef>
              <a:spcAft>
                <a:spcPct val="0"/>
              </a:spcAft>
            </a:pPr>
            <a:r>
              <a:rPr lang="en-US" altLang="en-US" sz="2400" dirty="0">
                <a:solidFill>
                  <a:srgbClr val="242729"/>
                </a:solidFill>
                <a:latin typeface="Arial" panose="020B0604020202020204" pitchFamily="34" charset="0"/>
                <a:cs typeface="Arial" panose="020B0604020202020204" pitchFamily="34" charset="0"/>
              </a:rPr>
              <a:t>Suppose this output is fed into a conv layer with </a:t>
            </a:r>
            <a:r>
              <a:rPr lang="en-US" altLang="en-US" sz="2400" dirty="0">
                <a:solidFill>
                  <a:srgbClr val="242729"/>
                </a:solidFill>
                <a:latin typeface="inherit"/>
                <a:cs typeface="Arial" panose="020B0604020202020204" pitchFamily="34" charset="0"/>
              </a:rPr>
              <a:t>F1</a:t>
            </a:r>
            <a:r>
              <a:rPr lang="en-US" altLang="en-US" sz="2400" dirty="0">
                <a:solidFill>
                  <a:srgbClr val="242729"/>
                </a:solidFill>
                <a:latin typeface="Arial" panose="020B0604020202020204" pitchFamily="34" charset="0"/>
                <a:cs typeface="Arial" panose="020B0604020202020204" pitchFamily="34" charset="0"/>
              </a:rPr>
              <a:t> 1x1 </a:t>
            </a:r>
            <a:r>
              <a:rPr lang="en-US" altLang="en-US" sz="2400" dirty="0" smtClean="0">
                <a:solidFill>
                  <a:srgbClr val="242729"/>
                </a:solidFill>
                <a:latin typeface="Arial" panose="020B0604020202020204" pitchFamily="34" charset="0"/>
                <a:cs typeface="Arial" panose="020B0604020202020204" pitchFamily="34" charset="0"/>
              </a:rPr>
              <a:t>filters and </a:t>
            </a:r>
            <a:r>
              <a:rPr lang="en-US" altLang="en-US" sz="2400" dirty="0">
                <a:solidFill>
                  <a:srgbClr val="242729"/>
                </a:solidFill>
                <a:latin typeface="Arial" panose="020B0604020202020204" pitchFamily="34" charset="0"/>
                <a:cs typeface="Arial" panose="020B0604020202020204" pitchFamily="34" charset="0"/>
              </a:rPr>
              <a:t>stride 1. </a:t>
            </a:r>
          </a:p>
          <a:p>
            <a:pPr marL="0" lvl="0" indent="0" eaLnBrk="0" fontAlgn="base" hangingPunct="0">
              <a:lnSpc>
                <a:spcPct val="100000"/>
              </a:lnSpc>
              <a:spcBef>
                <a:spcPct val="0"/>
              </a:spcBef>
              <a:spcAft>
                <a:spcPct val="0"/>
              </a:spcAft>
              <a:buNone/>
            </a:pPr>
            <a:endParaRPr lang="en-US" altLang="en-US" sz="2400" dirty="0">
              <a:solidFill>
                <a:srgbClr val="242729"/>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r>
              <a:rPr lang="en-US" altLang="en-US" sz="2400" dirty="0">
                <a:solidFill>
                  <a:srgbClr val="242729"/>
                </a:solidFill>
                <a:latin typeface="Arial" panose="020B0604020202020204" pitchFamily="34" charset="0"/>
                <a:cs typeface="Arial" panose="020B0604020202020204" pitchFamily="34" charset="0"/>
              </a:rPr>
              <a:t>Then the output of this 1x1 conv layer will have shape </a:t>
            </a:r>
            <a:r>
              <a:rPr kumimoji="0" lang="en-US" altLang="en-US" sz="2400" b="0" i="0" u="none" strike="noStrike" cap="none" normalizeH="0" baseline="0" dirty="0" smtClean="0">
                <a:ln>
                  <a:noFill/>
                </a:ln>
                <a:solidFill>
                  <a:srgbClr val="242729"/>
                </a:solidFill>
                <a:effectLst/>
                <a:latin typeface="MathJax_Main"/>
                <a:cs typeface="Arial" panose="020B0604020202020204" pitchFamily="34" charset="0"/>
              </a:rPr>
              <a:t>(</a:t>
            </a:r>
            <a:r>
              <a:rPr kumimoji="0" lang="en-US" altLang="en-US" sz="2400" b="0" i="0" u="none" strike="noStrike" cap="none" normalizeH="0" baseline="0" dirty="0" smtClean="0">
                <a:ln>
                  <a:noFill/>
                </a:ln>
                <a:solidFill>
                  <a:srgbClr val="242729"/>
                </a:solidFill>
                <a:effectLst/>
                <a:latin typeface="MathJax_Math-italic"/>
                <a:cs typeface="Arial" panose="020B0604020202020204" pitchFamily="34" charset="0"/>
              </a:rPr>
              <a:t>F</a:t>
            </a:r>
            <a:r>
              <a:rPr kumimoji="0" lang="en-US" altLang="en-US" sz="2400" b="0" i="0" u="none" strike="noStrike" cap="none" normalizeH="0" baseline="0" dirty="0" smtClean="0">
                <a:ln>
                  <a:noFill/>
                </a:ln>
                <a:solidFill>
                  <a:srgbClr val="242729"/>
                </a:solidFill>
                <a:effectLst/>
                <a:latin typeface="MathJax_Main"/>
                <a:cs typeface="Arial" panose="020B0604020202020204" pitchFamily="34" charset="0"/>
              </a:rPr>
              <a:t>1,</a:t>
            </a:r>
            <a:r>
              <a:rPr kumimoji="0" lang="en-US" altLang="en-US" sz="2400" b="0" i="0" u="none" strike="noStrike" cap="none" normalizeH="0" baseline="0" dirty="0" smtClean="0">
                <a:ln>
                  <a:noFill/>
                </a:ln>
                <a:solidFill>
                  <a:srgbClr val="242729"/>
                </a:solidFill>
                <a:effectLst/>
                <a:latin typeface="MathJax_Math-italic"/>
                <a:cs typeface="Arial" panose="020B0604020202020204" pitchFamily="34" charset="0"/>
              </a:rPr>
              <a:t>H</a:t>
            </a:r>
            <a:r>
              <a:rPr kumimoji="0" lang="en-US" altLang="en-US" sz="2400" b="0" i="0" u="none" strike="noStrike" cap="none" normalizeH="0" baseline="0" dirty="0" smtClean="0">
                <a:ln>
                  <a:noFill/>
                </a:ln>
                <a:solidFill>
                  <a:srgbClr val="242729"/>
                </a:solidFill>
                <a:effectLst/>
                <a:latin typeface="MathJax_Main"/>
                <a:cs typeface="Arial" panose="020B0604020202020204" pitchFamily="34" charset="0"/>
              </a:rPr>
              <a:t>,</a:t>
            </a:r>
            <a:r>
              <a:rPr kumimoji="0" lang="en-US" altLang="en-US" sz="2400" b="0" i="0" u="none" strike="noStrike" cap="none" normalizeH="0" baseline="0" dirty="0" smtClean="0">
                <a:ln>
                  <a:noFill/>
                </a:ln>
                <a:solidFill>
                  <a:srgbClr val="242729"/>
                </a:solidFill>
                <a:effectLst/>
                <a:latin typeface="MathJax_Math-italic"/>
                <a:cs typeface="Arial" panose="020B0604020202020204" pitchFamily="34" charset="0"/>
              </a:rPr>
              <a:t>W</a:t>
            </a:r>
            <a:r>
              <a:rPr kumimoji="0" lang="en-US" altLang="en-US" sz="2400" b="0" i="0" u="none" strike="noStrike" cap="none" normalizeH="0" baseline="0" dirty="0">
                <a:ln>
                  <a:noFill/>
                </a:ln>
                <a:solidFill>
                  <a:srgbClr val="242729"/>
                </a:solidFill>
                <a:effectLst/>
                <a:latin typeface="MathJax_Math-italic"/>
                <a:cs typeface="Arial" panose="020B0604020202020204" pitchFamily="34" charset="0"/>
              </a:rPr>
              <a:t>).</a:t>
            </a:r>
          </a:p>
          <a:p>
            <a:pPr marL="0" lvl="0" indent="0" eaLnBrk="0" fontAlgn="base" hangingPunct="0">
              <a:lnSpc>
                <a:spcPct val="100000"/>
              </a:lnSpc>
              <a:spcBef>
                <a:spcPct val="0"/>
              </a:spcBef>
              <a:spcAft>
                <a:spcPct val="0"/>
              </a:spcAft>
              <a:buNone/>
            </a:pPr>
            <a:endParaRPr lang="en-US" altLang="en-US" sz="2400" dirty="0"/>
          </a:p>
          <a:p>
            <a:pPr lvl="0" eaLnBrk="0" fontAlgn="base" hangingPunct="0">
              <a:lnSpc>
                <a:spcPct val="100000"/>
              </a:lnSpc>
              <a:spcBef>
                <a:spcPct val="0"/>
              </a:spcBef>
              <a:spcAft>
                <a:spcPct val="0"/>
              </a:spcAft>
            </a:pPr>
            <a:r>
              <a:rPr lang="en-US" altLang="en-US" sz="2400" dirty="0">
                <a:solidFill>
                  <a:srgbClr val="242729"/>
                </a:solidFill>
                <a:latin typeface="Arial" panose="020B0604020202020204" pitchFamily="34" charset="0"/>
                <a:cs typeface="Arial" panose="020B0604020202020204" pitchFamily="34" charset="0"/>
              </a:rPr>
              <a:t>So 1x1 conv filters can be used to change the dimensionality in the filter space.</a:t>
            </a:r>
            <a:endParaRPr lang="en-US" sz="2400" dirty="0"/>
          </a:p>
        </p:txBody>
      </p:sp>
    </p:spTree>
    <p:extLst>
      <p:ext uri="{BB962C8B-B14F-4D97-AF65-F5344CB8AC3E}">
        <p14:creationId xmlns:p14="http://schemas.microsoft.com/office/powerpoint/2010/main" val="25940961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A68B5AB-47C5-4DD7-AA90-A009063B0AA4}"/>
              </a:ext>
            </a:extLst>
          </p:cNvPr>
          <p:cNvSpPr>
            <a:spLocks noGrp="1"/>
          </p:cNvSpPr>
          <p:nvPr>
            <p:ph idx="1"/>
          </p:nvPr>
        </p:nvSpPr>
        <p:spPr/>
        <p:txBody>
          <a:bodyPr>
            <a:normAutofit/>
          </a:bodyPr>
          <a:lstStyle/>
          <a:p>
            <a:r>
              <a:rPr lang="en-US" altLang="en-US" sz="2400" dirty="0">
                <a:solidFill>
                  <a:srgbClr val="242729"/>
                </a:solidFill>
                <a:latin typeface="Arial" panose="020B0604020202020204" pitchFamily="34" charset="0"/>
                <a:cs typeface="Arial" panose="020B0604020202020204" pitchFamily="34" charset="0"/>
              </a:rPr>
              <a:t>If </a:t>
            </a:r>
            <a:r>
              <a:rPr lang="en-US" altLang="en-US" sz="2400" dirty="0">
                <a:solidFill>
                  <a:srgbClr val="242729"/>
                </a:solidFill>
                <a:latin typeface="inherit"/>
                <a:cs typeface="Arial" panose="020B0604020202020204" pitchFamily="34" charset="0"/>
              </a:rPr>
              <a:t>F1&gt;F</a:t>
            </a:r>
            <a:r>
              <a:rPr lang="en-US" altLang="en-US" sz="2400" dirty="0">
                <a:solidFill>
                  <a:srgbClr val="242729"/>
                </a:solidFill>
                <a:latin typeface="Arial" panose="020B0604020202020204" pitchFamily="34" charset="0"/>
                <a:cs typeface="Arial" panose="020B0604020202020204" pitchFamily="34" charset="0"/>
              </a:rPr>
              <a:t> then we are increasing dimensionality. </a:t>
            </a:r>
          </a:p>
          <a:p>
            <a:pPr marL="0" indent="0">
              <a:buNone/>
            </a:pPr>
            <a:endParaRPr lang="en-US" altLang="en-US" sz="2400" dirty="0">
              <a:solidFill>
                <a:srgbClr val="242729"/>
              </a:solidFill>
              <a:latin typeface="Arial" panose="020B0604020202020204" pitchFamily="34" charset="0"/>
              <a:cs typeface="Arial" panose="020B0604020202020204" pitchFamily="34" charset="0"/>
            </a:endParaRPr>
          </a:p>
          <a:p>
            <a:r>
              <a:rPr lang="en-US" altLang="en-US" sz="2400" dirty="0">
                <a:solidFill>
                  <a:srgbClr val="242729"/>
                </a:solidFill>
                <a:latin typeface="Arial" panose="020B0604020202020204" pitchFamily="34" charset="0"/>
                <a:cs typeface="Arial" panose="020B0604020202020204" pitchFamily="34" charset="0"/>
              </a:rPr>
              <a:t>If </a:t>
            </a:r>
            <a:r>
              <a:rPr lang="en-US" altLang="en-US" sz="2400" dirty="0">
                <a:solidFill>
                  <a:srgbClr val="242729"/>
                </a:solidFill>
                <a:latin typeface="inherit"/>
                <a:cs typeface="Arial" panose="020B0604020202020204" pitchFamily="34" charset="0"/>
              </a:rPr>
              <a:t>F1&lt;F</a:t>
            </a:r>
            <a:r>
              <a:rPr lang="en-US" altLang="en-US" sz="2400" dirty="0">
                <a:solidFill>
                  <a:srgbClr val="242729"/>
                </a:solidFill>
                <a:latin typeface="Arial" panose="020B0604020202020204" pitchFamily="34" charset="0"/>
                <a:cs typeface="Arial" panose="020B0604020202020204" pitchFamily="34" charset="0"/>
              </a:rPr>
              <a:t> we are decreasing dimensionality, in the filter dimension.</a:t>
            </a:r>
            <a:endParaRPr lang="en-US" sz="2400" dirty="0"/>
          </a:p>
        </p:txBody>
      </p:sp>
    </p:spTree>
    <p:extLst>
      <p:ext uri="{BB962C8B-B14F-4D97-AF65-F5344CB8AC3E}">
        <p14:creationId xmlns:p14="http://schemas.microsoft.com/office/powerpoint/2010/main" val="9516046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E44124-7071-4EC3-8970-38B3A7971DF9}"/>
              </a:ext>
            </a:extLst>
          </p:cNvPr>
          <p:cNvSpPr>
            <a:spLocks noGrp="1"/>
          </p:cNvSpPr>
          <p:nvPr>
            <p:ph type="title"/>
          </p:nvPr>
        </p:nvSpPr>
        <p:spPr/>
        <p:txBody>
          <a:bodyPr/>
          <a:lstStyle/>
          <a:p>
            <a:r>
              <a:rPr lang="en-US" dirty="0">
                <a:solidFill>
                  <a:schemeClr val="accent1"/>
                </a:solidFill>
              </a:rPr>
              <a:t>Inception Module…</a:t>
            </a:r>
          </a:p>
        </p:txBody>
      </p:sp>
      <p:sp>
        <p:nvSpPr>
          <p:cNvPr id="3" name="Content Placeholder 2">
            <a:extLst>
              <a:ext uri="{FF2B5EF4-FFF2-40B4-BE49-F238E27FC236}">
                <a16:creationId xmlns="" xmlns:a16="http://schemas.microsoft.com/office/drawing/2014/main" id="{6E6513F3-C27D-4D05-9EAB-0C26A5676F33}"/>
              </a:ext>
            </a:extLst>
          </p:cNvPr>
          <p:cNvSpPr>
            <a:spLocks noGrp="1"/>
          </p:cNvSpPr>
          <p:nvPr>
            <p:ph idx="1"/>
          </p:nvPr>
        </p:nvSpPr>
        <p:spPr>
          <a:xfrm>
            <a:off x="1451578" y="1853754"/>
            <a:ext cx="10161302" cy="4117278"/>
          </a:xfrm>
        </p:spPr>
        <p:txBody>
          <a:bodyPr>
            <a:noAutofit/>
          </a:bodyPr>
          <a:lstStyle/>
          <a:p>
            <a:r>
              <a:rPr lang="en-US" sz="2400" dirty="0"/>
              <a:t>Considered as Heart of GoogLeNet.</a:t>
            </a:r>
          </a:p>
          <a:p>
            <a:r>
              <a:rPr lang="en-US" sz="2400" dirty="0"/>
              <a:t>The module basically acts as multiple convolution filter inputs, that are processed on the same input.</a:t>
            </a:r>
          </a:p>
          <a:p>
            <a:r>
              <a:rPr lang="en-US" sz="2400" dirty="0"/>
              <a:t> It also does pooling at the same time. All the results are then concatenated. </a:t>
            </a:r>
          </a:p>
          <a:p>
            <a:r>
              <a:rPr lang="en-US" sz="2400" dirty="0"/>
              <a:t>This allows the model to take advantage of multi-level feature extraction from each input. </a:t>
            </a:r>
          </a:p>
          <a:p>
            <a:r>
              <a:rPr lang="en-US" sz="2400" dirty="0"/>
              <a:t>For instance, it extracts general (5x5) and local (1x1) features at the same </a:t>
            </a:r>
            <a:r>
              <a:rPr lang="en-US" sz="2400" dirty="0" smtClean="0"/>
              <a:t>time</a:t>
            </a:r>
            <a:endParaRPr lang="en-US" sz="2400" dirty="0"/>
          </a:p>
          <a:p>
            <a:endParaRPr lang="en-US" sz="2400" dirty="0"/>
          </a:p>
        </p:txBody>
      </p:sp>
    </p:spTree>
    <p:extLst>
      <p:ext uri="{BB962C8B-B14F-4D97-AF65-F5344CB8AC3E}">
        <p14:creationId xmlns:p14="http://schemas.microsoft.com/office/powerpoint/2010/main" val="458250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006F90C-5C0D-4A33-94E9-37556E18621D}"/>
              </a:ext>
            </a:extLst>
          </p:cNvPr>
          <p:cNvSpPr>
            <a:spLocks noGrp="1"/>
          </p:cNvSpPr>
          <p:nvPr>
            <p:ph idx="1"/>
          </p:nvPr>
        </p:nvSpPr>
        <p:spPr/>
        <p:txBody>
          <a:bodyPr>
            <a:normAutofit/>
          </a:bodyPr>
          <a:lstStyle/>
          <a:p>
            <a:r>
              <a:rPr lang="en-US" sz="2400" b="0" i="0" dirty="0">
                <a:solidFill>
                  <a:srgbClr val="333333"/>
                </a:solidFill>
                <a:effectLst/>
                <a:latin typeface="+mj-lt"/>
              </a:rPr>
              <a:t>In GoogLeNet architecture, 1x1 convolution is used for two purposes</a:t>
            </a:r>
          </a:p>
          <a:p>
            <a:pPr fontAlgn="base"/>
            <a:r>
              <a:rPr lang="en-US" sz="2400" b="0" i="0" dirty="0">
                <a:solidFill>
                  <a:srgbClr val="333333"/>
                </a:solidFill>
                <a:effectLst/>
                <a:latin typeface="+mj-lt"/>
              </a:rPr>
              <a:t>To make network deep by adding an “inception module”.</a:t>
            </a:r>
          </a:p>
          <a:p>
            <a:pPr fontAlgn="base"/>
            <a:r>
              <a:rPr lang="en-US" sz="2400" b="0" i="0" dirty="0">
                <a:solidFill>
                  <a:srgbClr val="333333"/>
                </a:solidFill>
                <a:effectLst/>
                <a:latin typeface="+mj-lt"/>
              </a:rPr>
              <a:t>To reduce the dimensions inside this “inception module”.</a:t>
            </a:r>
          </a:p>
          <a:p>
            <a:pPr fontAlgn="base"/>
            <a:r>
              <a:rPr lang="en-US" sz="2400" b="0" i="0" dirty="0">
                <a:solidFill>
                  <a:srgbClr val="333333"/>
                </a:solidFill>
                <a:effectLst/>
                <a:latin typeface="+mj-lt"/>
              </a:rPr>
              <a:t>To add more non-linearity by having </a:t>
            </a:r>
            <a:r>
              <a:rPr lang="en-US" sz="2400" b="0" i="0" dirty="0" err="1">
                <a:solidFill>
                  <a:srgbClr val="333333"/>
                </a:solidFill>
                <a:effectLst/>
                <a:latin typeface="+mj-lt"/>
              </a:rPr>
              <a:t>ReLU</a:t>
            </a:r>
            <a:r>
              <a:rPr lang="en-US" sz="2400" b="0" i="0" dirty="0">
                <a:solidFill>
                  <a:srgbClr val="333333"/>
                </a:solidFill>
                <a:effectLst/>
                <a:latin typeface="+mj-lt"/>
              </a:rPr>
              <a:t> immediately after every 1x1 convolution.</a:t>
            </a:r>
          </a:p>
          <a:p>
            <a:endParaRPr lang="en-US" sz="2400" b="0" i="0" dirty="0">
              <a:solidFill>
                <a:srgbClr val="333333"/>
              </a:solidFill>
              <a:effectLst/>
              <a:latin typeface="+mj-lt"/>
            </a:endParaRPr>
          </a:p>
          <a:p>
            <a:endParaRPr lang="en-US" sz="2400" dirty="0">
              <a:latin typeface="+mj-lt"/>
            </a:endParaRPr>
          </a:p>
        </p:txBody>
      </p:sp>
    </p:spTree>
    <p:extLst>
      <p:ext uri="{BB962C8B-B14F-4D97-AF65-F5344CB8AC3E}">
        <p14:creationId xmlns:p14="http://schemas.microsoft.com/office/powerpoint/2010/main" val="1948851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850FC74-D7EF-4AC8-ABEB-CF7B1698E712}"/>
              </a:ext>
            </a:extLst>
          </p:cNvPr>
          <p:cNvSpPr txBox="1"/>
          <p:nvPr/>
        </p:nvSpPr>
        <p:spPr>
          <a:xfrm>
            <a:off x="530087" y="556591"/>
            <a:ext cx="10376452" cy="5355312"/>
          </a:xfrm>
          <a:prstGeom prst="rect">
            <a:avLst/>
          </a:prstGeom>
          <a:noFill/>
        </p:spPr>
        <p:txBody>
          <a:bodyPr wrap="square" rtlCol="0">
            <a:spAutoFit/>
          </a:bodyPr>
          <a:lstStyle/>
          <a:p>
            <a:r>
              <a:rPr lang="en-US" sz="2000" b="1" dirty="0">
                <a:solidFill>
                  <a:schemeClr val="accent1"/>
                </a:solidFill>
              </a:rPr>
              <a:t>Why we need a project for Visual recognition by computers?</a:t>
            </a:r>
          </a:p>
          <a:p>
            <a:endParaRPr lang="en-US" dirty="0"/>
          </a:p>
          <a:p>
            <a:r>
              <a:rPr lang="en-US" dirty="0"/>
              <a:t>Now, a days the world is growing so fast and everything is becoming automate. Photos and videos are become integral part of global life and they are being generated at a phase that very far behind that a human or teams of human could hope to view. can a very  In that sense, we need Machine Learning.</a:t>
            </a:r>
          </a:p>
          <a:p>
            <a:endParaRPr lang="en-US" dirty="0"/>
          </a:p>
          <a:p>
            <a:r>
              <a:rPr lang="en-US" b="1" dirty="0"/>
              <a:t>Examples where Machine Learning comes into picture?</a:t>
            </a:r>
          </a:p>
          <a:p>
            <a:endParaRPr lang="en-US" dirty="0"/>
          </a:p>
          <a:p>
            <a:pPr marL="342900" indent="-342900">
              <a:buAutoNum type="arabicPeriod"/>
            </a:pPr>
            <a:r>
              <a:rPr lang="en-US" dirty="0"/>
              <a:t>We have prototype cars that can drive by them selves but, with out smart vision they can not really differentiate between a crumble paper on the road which the car can be run over and the rock that size which car should avoid.</a:t>
            </a:r>
          </a:p>
          <a:p>
            <a:pPr marL="342900" indent="-342900">
              <a:buAutoNum type="arabicPeriod"/>
            </a:pPr>
            <a:r>
              <a:rPr lang="en-US" dirty="0"/>
              <a:t>Drones can flyover massive length but not enough vision technology to track the changes of the rain forest.</a:t>
            </a:r>
          </a:p>
          <a:p>
            <a:pPr marL="342900" indent="-342900">
              <a:buAutoNum type="arabicPeriod"/>
            </a:pPr>
            <a:r>
              <a:rPr lang="en-US" dirty="0"/>
              <a:t>We have security cameras but they do not alert us when a child is drowning in a swimming pool. </a:t>
            </a:r>
          </a:p>
          <a:p>
            <a:endParaRPr lang="en-US" dirty="0"/>
          </a:p>
          <a:p>
            <a:endParaRPr lang="en-US" dirty="0"/>
          </a:p>
          <a:p>
            <a:r>
              <a:rPr lang="en-US" dirty="0"/>
              <a:t>  </a:t>
            </a:r>
            <a:r>
              <a:rPr lang="en-IN" b="1" dirty="0"/>
              <a:t>These networks are attempting to mimic the way our brains work</a:t>
            </a:r>
            <a:endParaRPr lang="en-US" b="1" dirty="0"/>
          </a:p>
          <a:p>
            <a:endParaRPr lang="en-US" dirty="0"/>
          </a:p>
          <a:p>
            <a:r>
              <a:rPr lang="en-IN" dirty="0"/>
              <a:t> In these Networks, </a:t>
            </a:r>
            <a:r>
              <a:rPr lang="en-IN" b="1" dirty="0" err="1"/>
              <a:t>GoogLeNet</a:t>
            </a:r>
            <a:r>
              <a:rPr lang="en-IN" b="1" dirty="0"/>
              <a:t> is one </a:t>
            </a:r>
          </a:p>
        </p:txBody>
      </p:sp>
    </p:spTree>
    <p:extLst>
      <p:ext uri="{BB962C8B-B14F-4D97-AF65-F5344CB8AC3E}">
        <p14:creationId xmlns:p14="http://schemas.microsoft.com/office/powerpoint/2010/main" val="3701050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F89ED6D-B94F-4BE4-B51F-DA06A86A5B7A}"/>
              </a:ext>
            </a:extLst>
          </p:cNvPr>
          <p:cNvSpPr>
            <a:spLocks noGrp="1"/>
          </p:cNvSpPr>
          <p:nvPr>
            <p:ph idx="1"/>
          </p:nvPr>
        </p:nvSpPr>
        <p:spPr/>
        <p:txBody>
          <a:bodyPr>
            <a:normAutofit/>
          </a:bodyPr>
          <a:lstStyle/>
          <a:p>
            <a:r>
              <a:rPr lang="en-US" sz="2400" dirty="0"/>
              <a:t>The idea is that, at each layer of your </a:t>
            </a:r>
            <a:r>
              <a:rPr lang="en-US" sz="2400" dirty="0" err="1"/>
              <a:t>covnet</a:t>
            </a:r>
            <a:r>
              <a:rPr lang="en-US" sz="2400" dirty="0"/>
              <a:t> you can make a choice.</a:t>
            </a:r>
          </a:p>
          <a:p>
            <a:r>
              <a:rPr lang="en-US" sz="2400" dirty="0"/>
              <a:t>This means, you can have a pooling operation, or any other convolution. (1x1  or 3x3 </a:t>
            </a:r>
            <a:r>
              <a:rPr lang="en-US" sz="2400" dirty="0" err="1"/>
              <a:t>etc</a:t>
            </a:r>
            <a:r>
              <a:rPr lang="en-US" sz="2400" dirty="0"/>
              <a:t> )</a:t>
            </a:r>
          </a:p>
          <a:p>
            <a:r>
              <a:rPr lang="en-US" sz="2400" dirty="0"/>
              <a:t>Since all of these are beneficial to the network, the inception module uses all of them instead of choosing in between.</a:t>
            </a:r>
          </a:p>
        </p:txBody>
      </p:sp>
    </p:spTree>
    <p:extLst>
      <p:ext uri="{BB962C8B-B14F-4D97-AF65-F5344CB8AC3E}">
        <p14:creationId xmlns:p14="http://schemas.microsoft.com/office/powerpoint/2010/main" val="6271924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2DA429A4-23FB-41B8-BBDA-0BDAEBD4A6C8}"/>
              </a:ext>
            </a:extLst>
          </p:cNvPr>
          <p:cNvPicPr>
            <a:picLocks noChangeAspect="1"/>
          </p:cNvPicPr>
          <p:nvPr/>
        </p:nvPicPr>
        <p:blipFill>
          <a:blip r:embed="rId2"/>
          <a:stretch>
            <a:fillRect/>
          </a:stretch>
        </p:blipFill>
        <p:spPr>
          <a:xfrm>
            <a:off x="1088136" y="647633"/>
            <a:ext cx="9893808" cy="5471285"/>
          </a:xfrm>
          <a:prstGeom prst="rect">
            <a:avLst/>
          </a:prstGeom>
        </p:spPr>
      </p:pic>
    </p:spTree>
    <p:extLst>
      <p:ext uri="{BB962C8B-B14F-4D97-AF65-F5344CB8AC3E}">
        <p14:creationId xmlns:p14="http://schemas.microsoft.com/office/powerpoint/2010/main" val="18202667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04B09AE8-CC9E-46A8-9422-C8C9E35EA2B7}"/>
              </a:ext>
            </a:extLst>
          </p:cNvPr>
          <p:cNvPicPr>
            <a:picLocks noChangeAspect="1"/>
          </p:cNvPicPr>
          <p:nvPr/>
        </p:nvPicPr>
        <p:blipFill>
          <a:blip r:embed="rId2"/>
          <a:stretch>
            <a:fillRect/>
          </a:stretch>
        </p:blipFill>
        <p:spPr>
          <a:xfrm>
            <a:off x="2721311" y="2044096"/>
            <a:ext cx="6331249" cy="3916998"/>
          </a:xfrm>
          <a:prstGeom prst="rect">
            <a:avLst/>
          </a:prstGeom>
        </p:spPr>
      </p:pic>
    </p:spTree>
    <p:extLst>
      <p:ext uri="{BB962C8B-B14F-4D97-AF65-F5344CB8AC3E}">
        <p14:creationId xmlns:p14="http://schemas.microsoft.com/office/powerpoint/2010/main" val="10605459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0F16F31A-94EC-4AC6-9D80-6D84E53F90C0}"/>
              </a:ext>
            </a:extLst>
          </p:cNvPr>
          <p:cNvPicPr>
            <a:picLocks noChangeAspect="1"/>
          </p:cNvPicPr>
          <p:nvPr/>
        </p:nvPicPr>
        <p:blipFill>
          <a:blip r:embed="rId2"/>
          <a:stretch>
            <a:fillRect/>
          </a:stretch>
        </p:blipFill>
        <p:spPr>
          <a:xfrm>
            <a:off x="3178865" y="1979131"/>
            <a:ext cx="6001711" cy="4153311"/>
          </a:xfrm>
          <a:prstGeom prst="rect">
            <a:avLst/>
          </a:prstGeom>
        </p:spPr>
      </p:pic>
    </p:spTree>
    <p:extLst>
      <p:ext uri="{BB962C8B-B14F-4D97-AF65-F5344CB8AC3E}">
        <p14:creationId xmlns:p14="http://schemas.microsoft.com/office/powerpoint/2010/main" val="17872189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45BC655-EB95-4FB1-AA1C-84014A5C6ED0}"/>
              </a:ext>
            </a:extLst>
          </p:cNvPr>
          <p:cNvPicPr>
            <a:picLocks noChangeAspect="1"/>
          </p:cNvPicPr>
          <p:nvPr/>
        </p:nvPicPr>
        <p:blipFill>
          <a:blip r:embed="rId2"/>
          <a:stretch>
            <a:fillRect/>
          </a:stretch>
        </p:blipFill>
        <p:spPr>
          <a:xfrm>
            <a:off x="3189939" y="1987670"/>
            <a:ext cx="6018069" cy="3991898"/>
          </a:xfrm>
          <a:prstGeom prst="rect">
            <a:avLst/>
          </a:prstGeom>
        </p:spPr>
      </p:pic>
    </p:spTree>
    <p:extLst>
      <p:ext uri="{BB962C8B-B14F-4D97-AF65-F5344CB8AC3E}">
        <p14:creationId xmlns:p14="http://schemas.microsoft.com/office/powerpoint/2010/main" val="24266036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C571A553-BBC8-4BE5-B568-9745501BCADF}"/>
              </a:ext>
            </a:extLst>
          </p:cNvPr>
          <p:cNvPicPr>
            <a:picLocks noChangeAspect="1"/>
          </p:cNvPicPr>
          <p:nvPr/>
        </p:nvPicPr>
        <p:blipFill>
          <a:blip r:embed="rId2"/>
          <a:stretch>
            <a:fillRect/>
          </a:stretch>
        </p:blipFill>
        <p:spPr>
          <a:xfrm>
            <a:off x="2883772" y="2093975"/>
            <a:ext cx="7339220" cy="3891231"/>
          </a:xfrm>
          <a:prstGeom prst="rect">
            <a:avLst/>
          </a:prstGeom>
        </p:spPr>
      </p:pic>
    </p:spTree>
    <p:extLst>
      <p:ext uri="{BB962C8B-B14F-4D97-AF65-F5344CB8AC3E}">
        <p14:creationId xmlns:p14="http://schemas.microsoft.com/office/powerpoint/2010/main" val="34727049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60B1557-3965-4732-AB0E-30F9B1DF1048}"/>
              </a:ext>
            </a:extLst>
          </p:cNvPr>
          <p:cNvSpPr>
            <a:spLocks noGrp="1"/>
          </p:cNvSpPr>
          <p:nvPr>
            <p:ph idx="1"/>
          </p:nvPr>
        </p:nvSpPr>
        <p:spPr/>
        <p:txBody>
          <a:bodyPr>
            <a:normAutofit/>
          </a:bodyPr>
          <a:lstStyle/>
          <a:p>
            <a:r>
              <a:rPr lang="en-US" altLang="en-US" sz="2400" dirty="0">
                <a:latin typeface="inherit"/>
              </a:rPr>
              <a:t>One big problem with the above modules, at least in this naive form, is that even a modest number of 5x5 convolutions can be prohibitively expensive on top of a convolutional layer with a large number of filters.</a:t>
            </a:r>
            <a:endParaRPr lang="en-US" altLang="en-US" sz="2400" dirty="0"/>
          </a:p>
          <a:p>
            <a:endParaRPr lang="en-US" sz="2400" dirty="0"/>
          </a:p>
        </p:txBody>
      </p:sp>
    </p:spTree>
    <p:extLst>
      <p:ext uri="{BB962C8B-B14F-4D97-AF65-F5344CB8AC3E}">
        <p14:creationId xmlns:p14="http://schemas.microsoft.com/office/powerpoint/2010/main" val="1803359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B9D14C-4673-4526-90DD-5AAE19E13FB0}"/>
              </a:ext>
            </a:extLst>
          </p:cNvPr>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4680" y="2205790"/>
            <a:ext cx="5376276" cy="3348824"/>
          </a:xfrm>
        </p:spPr>
      </p:pic>
    </p:spTree>
    <p:extLst>
      <p:ext uri="{BB962C8B-B14F-4D97-AF65-F5344CB8AC3E}">
        <p14:creationId xmlns:p14="http://schemas.microsoft.com/office/powerpoint/2010/main" val="12404914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F4C2253-AC8D-4AB5-BAD8-ACC376004B79}"/>
              </a:ext>
            </a:extLst>
          </p:cNvPr>
          <p:cNvSpPr>
            <a:spLocks noGrp="1"/>
          </p:cNvSpPr>
          <p:nvPr>
            <p:ph idx="1"/>
          </p:nvPr>
        </p:nvSpPr>
        <p:spPr>
          <a:xfrm>
            <a:off x="1102051" y="2277651"/>
            <a:ext cx="10836965" cy="5481224"/>
          </a:xfrm>
        </p:spPr>
        <p:txBody>
          <a:bodyPr>
            <a:normAutofit/>
          </a:bodyPr>
          <a:lstStyle/>
          <a:p>
            <a:r>
              <a:rPr lang="en-US" altLang="en-US" sz="2400" dirty="0">
                <a:latin typeface="inherit"/>
              </a:rPr>
              <a:t>This leads to the second idea of the proposed architecture: judiciously applying dimension reductions and projections wherever the computational requirements would increase too much otherwise. </a:t>
            </a:r>
          </a:p>
          <a:p>
            <a:r>
              <a:rPr lang="en-US" altLang="en-US" sz="2400" b="1" dirty="0">
                <a:latin typeface="inherit"/>
              </a:rPr>
              <a:t>1x1 convolutions are used to compute reductions before the expensive 3x3 and 5x5 convolutions.</a:t>
            </a:r>
            <a:r>
              <a:rPr lang="en-US" altLang="en-US" sz="2400" dirty="0">
                <a:latin typeface="inherit"/>
              </a:rPr>
              <a:t> Besides being used as reductions, they also include the use of rectified linear activation which makes them dual-purpose.</a:t>
            </a:r>
            <a:endParaRPr lang="en-US" altLang="en-US" sz="2400" dirty="0"/>
          </a:p>
          <a:p>
            <a:endParaRPr lang="en-US" sz="2400" dirty="0"/>
          </a:p>
        </p:txBody>
      </p:sp>
    </p:spTree>
    <p:extLst>
      <p:ext uri="{BB962C8B-B14F-4D97-AF65-F5344CB8AC3E}">
        <p14:creationId xmlns:p14="http://schemas.microsoft.com/office/powerpoint/2010/main" val="2407784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5613" y="2005690"/>
            <a:ext cx="7811590" cy="3943900"/>
          </a:xfrm>
          <a:prstGeom prst="rect">
            <a:avLst/>
          </a:prstGeom>
        </p:spPr>
      </p:pic>
    </p:spTree>
    <p:extLst>
      <p:ext uri="{BB962C8B-B14F-4D97-AF65-F5344CB8AC3E}">
        <p14:creationId xmlns:p14="http://schemas.microsoft.com/office/powerpoint/2010/main" val="38633310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D729C3D-53A9-4083-BA49-13C84BCD7EF2}"/>
              </a:ext>
            </a:extLst>
          </p:cNvPr>
          <p:cNvSpPr txBox="1"/>
          <p:nvPr/>
        </p:nvSpPr>
        <p:spPr>
          <a:xfrm>
            <a:off x="397565" y="424070"/>
            <a:ext cx="11264347" cy="5355312"/>
          </a:xfrm>
          <a:prstGeom prst="rect">
            <a:avLst/>
          </a:prstGeom>
          <a:noFill/>
        </p:spPr>
        <p:txBody>
          <a:bodyPr wrap="square" rtlCol="0">
            <a:spAutoFit/>
          </a:bodyPr>
          <a:lstStyle/>
          <a:p>
            <a:r>
              <a:rPr lang="en-US" sz="2000" b="1" dirty="0">
                <a:solidFill>
                  <a:schemeClr val="accent1"/>
                </a:solidFill>
              </a:rPr>
              <a:t>Reasons to care About GoogLeNet:</a:t>
            </a:r>
          </a:p>
          <a:p>
            <a:endParaRPr lang="en-IN" b="1" dirty="0"/>
          </a:p>
          <a:p>
            <a:pPr marL="285750" indent="-285750">
              <a:buFont typeface="Wingdings" panose="05000000000000000000" pitchFamily="2" charset="2"/>
              <a:buChar char="Ø"/>
            </a:pPr>
            <a:r>
              <a:rPr lang="en-IN" b="1" dirty="0" err="1"/>
              <a:t>GoogLeNet</a:t>
            </a:r>
            <a:r>
              <a:rPr lang="en-IN" dirty="0"/>
              <a:t> project was one of the winning teams in the 2014 ImageNet large-scale visual recognition challenge (ILSVRC).</a:t>
            </a:r>
          </a:p>
          <a:p>
            <a:endParaRPr lang="en-IN" dirty="0"/>
          </a:p>
          <a:p>
            <a:pPr marL="285750" indent="-285750">
              <a:buFont typeface="Wingdings" panose="05000000000000000000" pitchFamily="2" charset="2"/>
              <a:buChar char="Ø"/>
            </a:pPr>
            <a:r>
              <a:rPr lang="en-IN" dirty="0"/>
              <a:t>It is the first network to come up with efficiency means smaller and faster models.</a:t>
            </a:r>
          </a:p>
          <a:p>
            <a:endParaRPr lang="en-IN" dirty="0"/>
          </a:p>
          <a:p>
            <a:pPr marL="285750" indent="-285750">
              <a:buFont typeface="Wingdings" panose="05000000000000000000" pitchFamily="2" charset="2"/>
              <a:buChar char="Ø"/>
            </a:pPr>
            <a:r>
              <a:rPr lang="en-IN" dirty="0"/>
              <a:t>Google net introduces successful tools like  Pooling and dropouts for regularisation.</a:t>
            </a:r>
          </a:p>
          <a:p>
            <a:r>
              <a:rPr lang="en-IN" dirty="0"/>
              <a:t> </a:t>
            </a:r>
          </a:p>
          <a:p>
            <a:pPr marL="285750" indent="-285750">
              <a:buFont typeface="Wingdings" panose="05000000000000000000" pitchFamily="2" charset="2"/>
              <a:buChar char="Ø"/>
            </a:pPr>
            <a:r>
              <a:rPr lang="en-IN" dirty="0"/>
              <a:t>It consumes 12 times lesser parameters than Alex net.</a:t>
            </a:r>
          </a:p>
          <a:p>
            <a:endParaRPr lang="en-IN" dirty="0"/>
          </a:p>
          <a:p>
            <a:pPr marL="285750" indent="-285750">
              <a:buFont typeface="Wingdings" panose="05000000000000000000" pitchFamily="2" charset="2"/>
              <a:buChar char="Ø"/>
            </a:pPr>
            <a:r>
              <a:rPr lang="en-IN" dirty="0"/>
              <a:t>It is significantly more accurate than Alex Net, Lower memory use and Lower power use.</a:t>
            </a:r>
          </a:p>
          <a:p>
            <a:endParaRPr lang="en-US" dirty="0"/>
          </a:p>
          <a:p>
            <a:endParaRPr lang="en-US" dirty="0"/>
          </a:p>
          <a:p>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endParaRPr lang="en-IN" dirty="0"/>
          </a:p>
        </p:txBody>
      </p:sp>
    </p:spTree>
    <p:extLst>
      <p:ext uri="{BB962C8B-B14F-4D97-AF65-F5344CB8AC3E}">
        <p14:creationId xmlns:p14="http://schemas.microsoft.com/office/powerpoint/2010/main" val="3136574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38267E-9779-4349-9E3F-66A6818CD229}"/>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811FA189-7B51-44C1-81C2-7EB048B396CE}"/>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310CED33-F0CD-49F3-90A1-3A7392A281CC}"/>
              </a:ext>
            </a:extLst>
          </p:cNvPr>
          <p:cNvPicPr>
            <a:picLocks noChangeAspect="1"/>
          </p:cNvPicPr>
          <p:nvPr/>
        </p:nvPicPr>
        <p:blipFill>
          <a:blip r:embed="rId2"/>
          <a:stretch>
            <a:fillRect/>
          </a:stretch>
        </p:blipFill>
        <p:spPr>
          <a:xfrm>
            <a:off x="0" y="71217"/>
            <a:ext cx="12192000" cy="6715565"/>
          </a:xfrm>
          <a:prstGeom prst="rect">
            <a:avLst/>
          </a:prstGeom>
        </p:spPr>
      </p:pic>
    </p:spTree>
    <p:extLst>
      <p:ext uri="{BB962C8B-B14F-4D97-AF65-F5344CB8AC3E}">
        <p14:creationId xmlns:p14="http://schemas.microsoft.com/office/powerpoint/2010/main" val="21566496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625CFC0-6E80-41F6-A223-FF964B62546F}"/>
              </a:ext>
            </a:extLst>
          </p:cNvPr>
          <p:cNvPicPr>
            <a:picLocks noChangeAspect="1"/>
          </p:cNvPicPr>
          <p:nvPr/>
        </p:nvPicPr>
        <p:blipFill>
          <a:blip r:embed="rId2"/>
          <a:stretch>
            <a:fillRect/>
          </a:stretch>
        </p:blipFill>
        <p:spPr>
          <a:xfrm>
            <a:off x="6903720" y="1878486"/>
            <a:ext cx="4114800" cy="4233077"/>
          </a:xfrm>
          <a:prstGeom prst="rect">
            <a:avLst/>
          </a:prstGeom>
        </p:spPr>
      </p:pic>
      <p:sp>
        <p:nvSpPr>
          <p:cNvPr id="2" name="TextBox 1"/>
          <p:cNvSpPr txBox="1"/>
          <p:nvPr/>
        </p:nvSpPr>
        <p:spPr>
          <a:xfrm>
            <a:off x="1609344" y="978408"/>
            <a:ext cx="4837176" cy="584775"/>
          </a:xfrm>
          <a:prstGeom prst="rect">
            <a:avLst/>
          </a:prstGeom>
          <a:noFill/>
        </p:spPr>
        <p:txBody>
          <a:bodyPr wrap="square" rtlCol="0">
            <a:spAutoFit/>
          </a:bodyPr>
          <a:lstStyle/>
          <a:p>
            <a:r>
              <a:rPr lang="en-US" sz="3200" dirty="0" smtClean="0">
                <a:solidFill>
                  <a:schemeClr val="accent1"/>
                </a:solidFill>
              </a:rPr>
              <a:t>A Closer look:</a:t>
            </a:r>
            <a:endParaRPr lang="en-US" sz="3200" dirty="0">
              <a:solidFill>
                <a:schemeClr val="accent1"/>
              </a:solidFill>
            </a:endParaRPr>
          </a:p>
        </p:txBody>
      </p:sp>
    </p:spTree>
    <p:extLst>
      <p:ext uri="{BB962C8B-B14F-4D97-AF65-F5344CB8AC3E}">
        <p14:creationId xmlns:p14="http://schemas.microsoft.com/office/powerpoint/2010/main" val="2489308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B133EFB-1FA0-40E2-B907-98D9C3285D1E}"/>
              </a:ext>
            </a:extLst>
          </p:cNvPr>
          <p:cNvSpPr>
            <a:spLocks noGrp="1"/>
          </p:cNvSpPr>
          <p:nvPr>
            <p:ph idx="1"/>
          </p:nvPr>
        </p:nvSpPr>
        <p:spPr>
          <a:xfrm>
            <a:off x="1038838" y="2259363"/>
            <a:ext cx="10827026" cy="5252624"/>
          </a:xfrm>
        </p:spPr>
        <p:txBody>
          <a:bodyPr>
            <a:normAutofit/>
          </a:bodyPr>
          <a:lstStyle/>
          <a:p>
            <a:pPr lvl="0" eaLnBrk="0" fontAlgn="base" hangingPunct="0">
              <a:lnSpc>
                <a:spcPct val="100000"/>
              </a:lnSpc>
              <a:spcBef>
                <a:spcPct val="0"/>
              </a:spcBef>
              <a:spcAft>
                <a:spcPct val="0"/>
              </a:spcAft>
            </a:pPr>
            <a:r>
              <a:rPr lang="en-US" altLang="en-US" sz="2400" dirty="0">
                <a:solidFill>
                  <a:srgbClr val="242729"/>
                </a:solidFill>
                <a:latin typeface="Arial" panose="020B0604020202020204" pitchFamily="34" charset="0"/>
                <a:cs typeface="Arial" panose="020B0604020202020204" pitchFamily="34" charset="0"/>
              </a:rPr>
              <a:t>So in the Inception architecture, we use the 1x1 convolutional filters to reduce dimensionality in the filter dimension. </a:t>
            </a:r>
          </a:p>
          <a:p>
            <a:pPr marL="0" lvl="0" indent="0" eaLnBrk="0" fontAlgn="base" hangingPunct="0">
              <a:lnSpc>
                <a:spcPct val="100000"/>
              </a:lnSpc>
              <a:spcBef>
                <a:spcPct val="0"/>
              </a:spcBef>
              <a:spcAft>
                <a:spcPct val="0"/>
              </a:spcAft>
              <a:buNone/>
            </a:pPr>
            <a:endParaRPr lang="en-US" altLang="en-US" sz="2400" dirty="0">
              <a:solidFill>
                <a:srgbClr val="242729"/>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r>
              <a:rPr lang="en-US" altLang="en-US" sz="2400" dirty="0">
                <a:solidFill>
                  <a:srgbClr val="242729"/>
                </a:solidFill>
                <a:latin typeface="Arial" panose="020B0604020202020204" pitchFamily="34" charset="0"/>
                <a:cs typeface="Arial" panose="020B0604020202020204" pitchFamily="34" charset="0"/>
              </a:rPr>
              <a:t>These 1x1 conv layers can be used in general to change the filter space dimensionality (either increase or decrease) and in the Inception architecture will show how effective these 1x1 filters can be for dimensionality reduction, explicitly in the filter dimension space, not the spatial dimension space.</a:t>
            </a:r>
            <a:endParaRPr kumimoji="0" lang="en-US" altLang="en-US" sz="4800" b="0" i="0" u="none" strike="noStrike" cap="none" normalizeH="0" baseline="0" dirty="0">
              <a:ln>
                <a:noFill/>
              </a:ln>
              <a:solidFill>
                <a:schemeClr val="tx1"/>
              </a:solidFill>
              <a:effectLst/>
              <a:latin typeface="Arial" panose="020B0604020202020204" pitchFamily="34" charset="0"/>
            </a:endParaRPr>
          </a:p>
          <a:p>
            <a:endParaRPr lang="en-US" sz="2400" dirty="0"/>
          </a:p>
        </p:txBody>
      </p:sp>
    </p:spTree>
    <p:extLst>
      <p:ext uri="{BB962C8B-B14F-4D97-AF65-F5344CB8AC3E}">
        <p14:creationId xmlns:p14="http://schemas.microsoft.com/office/powerpoint/2010/main" val="26310279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B4ECB2A5-4DBB-43F8-8CD5-2927DAE8B993}"/>
              </a:ext>
            </a:extLst>
          </p:cNvPr>
          <p:cNvSpPr txBox="1"/>
          <p:nvPr/>
        </p:nvSpPr>
        <p:spPr>
          <a:xfrm>
            <a:off x="331304" y="291548"/>
            <a:ext cx="7752521" cy="400110"/>
          </a:xfrm>
          <a:prstGeom prst="rect">
            <a:avLst/>
          </a:prstGeom>
          <a:noFill/>
        </p:spPr>
        <p:txBody>
          <a:bodyPr wrap="square" rtlCol="0">
            <a:spAutoFit/>
          </a:bodyPr>
          <a:lstStyle/>
          <a:p>
            <a:r>
              <a:rPr lang="en-US" sz="2000" b="1" dirty="0">
                <a:solidFill>
                  <a:schemeClr val="accent1"/>
                </a:solidFill>
              </a:rPr>
              <a:t>What </a:t>
            </a:r>
            <a:r>
              <a:rPr lang="en-IN" sz="2000" b="1" dirty="0" err="1">
                <a:solidFill>
                  <a:schemeClr val="accent1"/>
                </a:solidFill>
              </a:rPr>
              <a:t>GoogLeNet</a:t>
            </a:r>
            <a:r>
              <a:rPr lang="en-US" sz="2000" b="1" dirty="0">
                <a:solidFill>
                  <a:schemeClr val="accent1"/>
                </a:solidFill>
              </a:rPr>
              <a:t> is Doing mainly?</a:t>
            </a:r>
            <a:endParaRPr lang="en-IN" sz="2000" b="1" dirty="0">
              <a:solidFill>
                <a:schemeClr val="accent1"/>
              </a:solidFill>
            </a:endParaRPr>
          </a:p>
        </p:txBody>
      </p:sp>
      <p:pic>
        <p:nvPicPr>
          <p:cNvPr id="1026" name="Picture 2" descr="Indexing images">
            <a:extLst>
              <a:ext uri="{FF2B5EF4-FFF2-40B4-BE49-F238E27FC236}">
                <a16:creationId xmlns="" xmlns:a16="http://schemas.microsoft.com/office/drawing/2014/main" id="{DE3F2C1C-B0A1-4527-9B27-C8493C457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059" y="966662"/>
            <a:ext cx="4476750" cy="25862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FEF255D1-3924-4731-BF20-F9F2F7E93A9F}"/>
              </a:ext>
            </a:extLst>
          </p:cNvPr>
          <p:cNvSpPr txBox="1"/>
          <p:nvPr/>
        </p:nvSpPr>
        <p:spPr>
          <a:xfrm>
            <a:off x="5499651" y="1208491"/>
            <a:ext cx="6599583" cy="1477328"/>
          </a:xfrm>
          <a:prstGeom prst="rect">
            <a:avLst/>
          </a:prstGeom>
          <a:noFill/>
        </p:spPr>
        <p:txBody>
          <a:bodyPr wrap="square" rtlCol="0">
            <a:spAutoFit/>
          </a:bodyPr>
          <a:lstStyle/>
          <a:p>
            <a:r>
              <a:rPr lang="en-US" dirty="0"/>
              <a:t>What we observed from the given image?</a:t>
            </a:r>
          </a:p>
          <a:p>
            <a:r>
              <a:rPr lang="en-US" dirty="0"/>
              <a:t>Answer: </a:t>
            </a:r>
          </a:p>
          <a:p>
            <a:r>
              <a:rPr lang="en-US" dirty="0"/>
              <a:t>Human eye: A dog in a hat</a:t>
            </a:r>
          </a:p>
          <a:p>
            <a:r>
              <a:rPr lang="en-US" dirty="0"/>
              <a:t>Computer Answer:</a:t>
            </a:r>
            <a:r>
              <a:rPr lang="en-IN" dirty="0"/>
              <a:t>  A hat and a dog;</a:t>
            </a:r>
          </a:p>
          <a:p>
            <a:endParaRPr lang="en-IN" dirty="0"/>
          </a:p>
        </p:txBody>
      </p:sp>
      <p:sp>
        <p:nvSpPr>
          <p:cNvPr id="4" name="TextBox 3">
            <a:extLst>
              <a:ext uri="{FF2B5EF4-FFF2-40B4-BE49-F238E27FC236}">
                <a16:creationId xmlns="" xmlns:a16="http://schemas.microsoft.com/office/drawing/2014/main" id="{6A34BE0E-F183-44E4-A676-BCF7787001C5}"/>
              </a:ext>
            </a:extLst>
          </p:cNvPr>
          <p:cNvSpPr txBox="1"/>
          <p:nvPr/>
        </p:nvSpPr>
        <p:spPr>
          <a:xfrm>
            <a:off x="331304" y="3552907"/>
            <a:ext cx="10270435" cy="1754326"/>
          </a:xfrm>
          <a:prstGeom prst="rect">
            <a:avLst/>
          </a:prstGeom>
          <a:noFill/>
        </p:spPr>
        <p:txBody>
          <a:bodyPr wrap="square" rtlCol="0">
            <a:spAutoFit/>
          </a:bodyPr>
          <a:lstStyle/>
          <a:p>
            <a:r>
              <a:rPr lang="en-IN" dirty="0"/>
              <a:t>with all the computing expertise in the word, how hard is it to figure out that this is a dog in a hat?</a:t>
            </a:r>
          </a:p>
          <a:p>
            <a:endParaRPr lang="en-IN" dirty="0"/>
          </a:p>
          <a:p>
            <a:r>
              <a:rPr lang="en-IN" b="1" dirty="0"/>
              <a:t>The answer: very hard.</a:t>
            </a:r>
          </a:p>
          <a:p>
            <a:endParaRPr lang="en-US" dirty="0"/>
          </a:p>
          <a:p>
            <a:endParaRPr lang="en-US" dirty="0"/>
          </a:p>
          <a:p>
            <a:endParaRPr lang="en-US" dirty="0"/>
          </a:p>
        </p:txBody>
      </p:sp>
      <p:pic>
        <p:nvPicPr>
          <p:cNvPr id="6" name="Picture 5">
            <a:extLst>
              <a:ext uri="{FF2B5EF4-FFF2-40B4-BE49-F238E27FC236}">
                <a16:creationId xmlns="" xmlns:a16="http://schemas.microsoft.com/office/drawing/2014/main" id="{16C27929-A6EF-49F1-B44C-F3C2DB7DD775}"/>
              </a:ext>
            </a:extLst>
          </p:cNvPr>
          <p:cNvPicPr>
            <a:picLocks noChangeAspect="1"/>
          </p:cNvPicPr>
          <p:nvPr/>
        </p:nvPicPr>
        <p:blipFill>
          <a:blip r:embed="rId3"/>
          <a:stretch>
            <a:fillRect/>
          </a:stretch>
        </p:blipFill>
        <p:spPr>
          <a:xfrm>
            <a:off x="331304" y="4577697"/>
            <a:ext cx="11264349" cy="2200111"/>
          </a:xfrm>
          <a:prstGeom prst="rect">
            <a:avLst/>
          </a:prstGeom>
        </p:spPr>
      </p:pic>
    </p:spTree>
    <p:extLst>
      <p:ext uri="{BB962C8B-B14F-4D97-AF65-F5344CB8AC3E}">
        <p14:creationId xmlns:p14="http://schemas.microsoft.com/office/powerpoint/2010/main" val="2366344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98250B6-7471-4357-ABD9-4B2C06F2240E}"/>
              </a:ext>
            </a:extLst>
          </p:cNvPr>
          <p:cNvPicPr>
            <a:picLocks noChangeAspect="1"/>
          </p:cNvPicPr>
          <p:nvPr/>
        </p:nvPicPr>
        <p:blipFill>
          <a:blip r:embed="rId2"/>
          <a:stretch>
            <a:fillRect/>
          </a:stretch>
        </p:blipFill>
        <p:spPr>
          <a:xfrm>
            <a:off x="485281" y="901149"/>
            <a:ext cx="10698921" cy="5658678"/>
          </a:xfrm>
          <a:prstGeom prst="rect">
            <a:avLst/>
          </a:prstGeom>
        </p:spPr>
      </p:pic>
      <p:sp>
        <p:nvSpPr>
          <p:cNvPr id="4" name="TextBox 3">
            <a:extLst>
              <a:ext uri="{FF2B5EF4-FFF2-40B4-BE49-F238E27FC236}">
                <a16:creationId xmlns="" xmlns:a16="http://schemas.microsoft.com/office/drawing/2014/main" id="{FC5B4DB3-EFD5-4AC0-ADC3-3EE64C7E6F85}"/>
              </a:ext>
            </a:extLst>
          </p:cNvPr>
          <p:cNvSpPr txBox="1"/>
          <p:nvPr/>
        </p:nvSpPr>
        <p:spPr>
          <a:xfrm>
            <a:off x="392514" y="410818"/>
            <a:ext cx="9294823" cy="369332"/>
          </a:xfrm>
          <a:prstGeom prst="rect">
            <a:avLst/>
          </a:prstGeom>
          <a:noFill/>
        </p:spPr>
        <p:txBody>
          <a:bodyPr wrap="square" rtlCol="0">
            <a:spAutoFit/>
          </a:bodyPr>
          <a:lstStyle/>
          <a:p>
            <a:r>
              <a:rPr lang="en-IN" b="1" dirty="0">
                <a:solidFill>
                  <a:schemeClr val="accent1"/>
                </a:solidFill>
              </a:rPr>
              <a:t>Some more images how computer is Identifying:</a:t>
            </a:r>
          </a:p>
        </p:txBody>
      </p:sp>
    </p:spTree>
    <p:extLst>
      <p:ext uri="{BB962C8B-B14F-4D97-AF65-F5344CB8AC3E}">
        <p14:creationId xmlns:p14="http://schemas.microsoft.com/office/powerpoint/2010/main" val="3676548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D61B745-B75C-4321-BE25-9F6D75E6DE2D}"/>
              </a:ext>
            </a:extLst>
          </p:cNvPr>
          <p:cNvPicPr>
            <a:picLocks noChangeAspect="1"/>
          </p:cNvPicPr>
          <p:nvPr/>
        </p:nvPicPr>
        <p:blipFill>
          <a:blip r:embed="rId2"/>
          <a:stretch>
            <a:fillRect/>
          </a:stretch>
        </p:blipFill>
        <p:spPr>
          <a:xfrm>
            <a:off x="6053512" y="230044"/>
            <a:ext cx="5906259" cy="6456708"/>
          </a:xfrm>
          <a:prstGeom prst="rect">
            <a:avLst/>
          </a:prstGeom>
        </p:spPr>
      </p:pic>
      <p:pic>
        <p:nvPicPr>
          <p:cNvPr id="8" name="Picture 7">
            <a:extLst>
              <a:ext uri="{FF2B5EF4-FFF2-40B4-BE49-F238E27FC236}">
                <a16:creationId xmlns="" xmlns:a16="http://schemas.microsoft.com/office/drawing/2014/main" id="{B979BCBA-D076-4C57-A6FD-733206E8755E}"/>
              </a:ext>
            </a:extLst>
          </p:cNvPr>
          <p:cNvPicPr>
            <a:picLocks noChangeAspect="1"/>
          </p:cNvPicPr>
          <p:nvPr/>
        </p:nvPicPr>
        <p:blipFill>
          <a:blip r:embed="rId3"/>
          <a:stretch>
            <a:fillRect/>
          </a:stretch>
        </p:blipFill>
        <p:spPr>
          <a:xfrm>
            <a:off x="377371" y="230044"/>
            <a:ext cx="5471886" cy="6417499"/>
          </a:xfrm>
          <a:prstGeom prst="rect">
            <a:avLst/>
          </a:prstGeom>
        </p:spPr>
      </p:pic>
    </p:spTree>
    <p:extLst>
      <p:ext uri="{BB962C8B-B14F-4D97-AF65-F5344CB8AC3E}">
        <p14:creationId xmlns:p14="http://schemas.microsoft.com/office/powerpoint/2010/main" val="1871734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085F962-CE31-400D-97CE-9423BDE54070}"/>
              </a:ext>
            </a:extLst>
          </p:cNvPr>
          <p:cNvPicPr>
            <a:picLocks noChangeAspect="1"/>
          </p:cNvPicPr>
          <p:nvPr/>
        </p:nvPicPr>
        <p:blipFill>
          <a:blip r:embed="rId2"/>
          <a:stretch>
            <a:fillRect/>
          </a:stretch>
        </p:blipFill>
        <p:spPr>
          <a:xfrm>
            <a:off x="319117" y="376119"/>
            <a:ext cx="11239500" cy="5690852"/>
          </a:xfrm>
          <a:prstGeom prst="rect">
            <a:avLst/>
          </a:prstGeom>
        </p:spPr>
      </p:pic>
    </p:spTree>
    <p:extLst>
      <p:ext uri="{BB962C8B-B14F-4D97-AF65-F5344CB8AC3E}">
        <p14:creationId xmlns:p14="http://schemas.microsoft.com/office/powerpoint/2010/main" val="3730741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7F256D8-DCF8-48F6-9D37-98AFD4C5560F}"/>
              </a:ext>
            </a:extLst>
          </p:cNvPr>
          <p:cNvPicPr>
            <a:picLocks noChangeAspect="1"/>
          </p:cNvPicPr>
          <p:nvPr/>
        </p:nvPicPr>
        <p:blipFill>
          <a:blip r:embed="rId2"/>
          <a:stretch>
            <a:fillRect/>
          </a:stretch>
        </p:blipFill>
        <p:spPr>
          <a:xfrm>
            <a:off x="4541158" y="198092"/>
            <a:ext cx="7505700" cy="6456708"/>
          </a:xfrm>
          <a:prstGeom prst="rect">
            <a:avLst/>
          </a:prstGeom>
        </p:spPr>
      </p:pic>
      <p:pic>
        <p:nvPicPr>
          <p:cNvPr id="6" name="Picture 5">
            <a:extLst>
              <a:ext uri="{FF2B5EF4-FFF2-40B4-BE49-F238E27FC236}">
                <a16:creationId xmlns="" xmlns:a16="http://schemas.microsoft.com/office/drawing/2014/main" id="{CCD29F9E-147C-4CA7-BC91-77CFB154ABA3}"/>
              </a:ext>
            </a:extLst>
          </p:cNvPr>
          <p:cNvPicPr>
            <a:picLocks noChangeAspect="1"/>
          </p:cNvPicPr>
          <p:nvPr/>
        </p:nvPicPr>
        <p:blipFill>
          <a:blip r:embed="rId3"/>
          <a:stretch>
            <a:fillRect/>
          </a:stretch>
        </p:blipFill>
        <p:spPr>
          <a:xfrm>
            <a:off x="217714" y="198092"/>
            <a:ext cx="4122058" cy="6456708"/>
          </a:xfrm>
          <a:prstGeom prst="rect">
            <a:avLst/>
          </a:prstGeom>
        </p:spPr>
      </p:pic>
    </p:spTree>
    <p:extLst>
      <p:ext uri="{BB962C8B-B14F-4D97-AF65-F5344CB8AC3E}">
        <p14:creationId xmlns:p14="http://schemas.microsoft.com/office/powerpoint/2010/main" val="3616422943"/>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245</TotalTime>
  <Words>1421</Words>
  <Application>Microsoft Office PowerPoint</Application>
  <PresentationFormat>Widescreen</PresentationFormat>
  <Paragraphs>163</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Gill Sans MT</vt:lpstr>
      <vt:lpstr>inherit</vt:lpstr>
      <vt:lpstr>MathJax_Main</vt:lpstr>
      <vt:lpstr>MathJax_Math-italic</vt:lpstr>
      <vt:lpstr>Wingdings</vt:lpstr>
      <vt:lpstr>Gallery</vt:lpstr>
      <vt:lpstr>GoogleNet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Convolution:</vt:lpstr>
      <vt:lpstr>Apply convolutions:</vt:lpstr>
      <vt:lpstr>A  1 x 1 Convolution:</vt:lpstr>
      <vt:lpstr>Why?</vt:lpstr>
      <vt:lpstr>PowerPoint Presentation</vt:lpstr>
      <vt:lpstr>PowerPoint Presentation</vt:lpstr>
      <vt:lpstr>PowerPoint Presentation</vt:lpstr>
      <vt:lpstr>Example:</vt:lpstr>
      <vt:lpstr>PowerPoint Presentation</vt:lpstr>
      <vt:lpstr>PowerPoint Presentation</vt:lpstr>
      <vt:lpstr>Inception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Lavanya Mengaraboina</dc:creator>
  <cp:lastModifiedBy>Lavanya Mengaraboina</cp:lastModifiedBy>
  <cp:revision>42</cp:revision>
  <dcterms:created xsi:type="dcterms:W3CDTF">2017-10-09T23:31:44Z</dcterms:created>
  <dcterms:modified xsi:type="dcterms:W3CDTF">2017-10-11T17:11:21Z</dcterms:modified>
</cp:coreProperties>
</file>